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58"/>
  </p:notesMasterIdLst>
  <p:handoutMasterIdLst>
    <p:handoutMasterId r:id="rId59"/>
  </p:handoutMasterIdLst>
  <p:sldIdLst>
    <p:sldId id="264" r:id="rId2"/>
    <p:sldId id="320" r:id="rId3"/>
    <p:sldId id="323" r:id="rId4"/>
    <p:sldId id="265" r:id="rId5"/>
    <p:sldId id="266" r:id="rId6"/>
    <p:sldId id="267" r:id="rId7"/>
    <p:sldId id="281" r:id="rId8"/>
    <p:sldId id="280" r:id="rId9"/>
    <p:sldId id="321" r:id="rId10"/>
    <p:sldId id="316" r:id="rId11"/>
    <p:sldId id="269" r:id="rId12"/>
    <p:sldId id="276" r:id="rId13"/>
    <p:sldId id="277" r:id="rId14"/>
    <p:sldId id="270" r:id="rId15"/>
    <p:sldId id="275" r:id="rId16"/>
    <p:sldId id="271" r:id="rId17"/>
    <p:sldId id="292" r:id="rId18"/>
    <p:sldId id="307" r:id="rId19"/>
    <p:sldId id="308" r:id="rId20"/>
    <p:sldId id="309" r:id="rId21"/>
    <p:sldId id="295" r:id="rId22"/>
    <p:sldId id="287" r:id="rId23"/>
    <p:sldId id="286" r:id="rId24"/>
    <p:sldId id="285" r:id="rId25"/>
    <p:sldId id="289" r:id="rId26"/>
    <p:sldId id="298" r:id="rId27"/>
    <p:sldId id="299" r:id="rId28"/>
    <p:sldId id="288" r:id="rId29"/>
    <p:sldId id="274" r:id="rId30"/>
    <p:sldId id="278" r:id="rId31"/>
    <p:sldId id="282" r:id="rId32"/>
    <p:sldId id="300" r:id="rId33"/>
    <p:sldId id="304" r:id="rId34"/>
    <p:sldId id="305" r:id="rId35"/>
    <p:sldId id="306" r:id="rId36"/>
    <p:sldId id="303" r:id="rId37"/>
    <p:sldId id="301" r:id="rId38"/>
    <p:sldId id="302" r:id="rId39"/>
    <p:sldId id="297" r:id="rId40"/>
    <p:sldId id="317" r:id="rId41"/>
    <p:sldId id="318" r:id="rId42"/>
    <p:sldId id="319" r:id="rId43"/>
    <p:sldId id="329" r:id="rId44"/>
    <p:sldId id="294" r:id="rId45"/>
    <p:sldId id="296" r:id="rId46"/>
    <p:sldId id="313" r:id="rId47"/>
    <p:sldId id="311" r:id="rId48"/>
    <p:sldId id="324" r:id="rId49"/>
    <p:sldId id="325" r:id="rId50"/>
    <p:sldId id="326" r:id="rId51"/>
    <p:sldId id="327" r:id="rId52"/>
    <p:sldId id="310" r:id="rId53"/>
    <p:sldId id="322" r:id="rId54"/>
    <p:sldId id="268" r:id="rId55"/>
    <p:sldId id="314" r:id="rId56"/>
    <p:sldId id="328" r:id="rId57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90" autoAdjust="0"/>
  </p:normalViewPr>
  <p:slideViewPr>
    <p:cSldViewPr>
      <p:cViewPr varScale="1">
        <p:scale>
          <a:sx n="70" d="100"/>
          <a:sy n="70" d="100"/>
        </p:scale>
        <p:origin x="13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 smtClean="0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 smtClean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 smtClean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 smtClean="0"/>
              <a:t>Python</a:t>
            </a:r>
            <a:endParaRPr lang="fr-FR" dirty="0" smtClean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smtClean="0"/>
              <a:t>© Cyril Vincent Conseil</a:t>
            </a:r>
            <a:endParaRPr lang="fr-FR" smtClean="0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smtClean="0"/>
              <a:t>Chapitre 26</a:t>
            </a:r>
            <a:endParaRPr lang="fr-FR" altLang="fr-FR" dirty="0" smtClean="0"/>
          </a:p>
          <a:p>
            <a:pPr eaLnBrk="1" hangingPunct="1"/>
            <a:r>
              <a:rPr lang="fr-FR" altLang="fr-FR" dirty="0" err="1" smtClean="0"/>
              <a:t>Deep</a:t>
            </a:r>
            <a:r>
              <a:rPr lang="fr-FR" altLang="fr-FR" dirty="0" smtClean="0"/>
              <a:t> Learning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5023445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107495" y="2132856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/>
              <a:t>Data Science</a:t>
            </a:r>
            <a:endParaRPr lang="fr-FR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646271"/>
            <a:ext cx="2590800" cy="180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Mon premier </a:t>
            </a:r>
            <a:r>
              <a:rPr lang="fr-FR" dirty="0" err="1" smtClean="0"/>
              <a:t>Deep</a:t>
            </a:r>
            <a:r>
              <a:rPr lang="fr-FR" dirty="0" smtClean="0"/>
              <a:t> Network : VGG16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VGG16 est un modèle </a:t>
            </a:r>
            <a:r>
              <a:rPr lang="fr-FR" dirty="0" err="1" smtClean="0"/>
              <a:t>Keras</a:t>
            </a:r>
            <a:r>
              <a:rPr lang="fr-FR" dirty="0" smtClean="0"/>
              <a:t> de traitement d'image pré-entrainé depuis </a:t>
            </a:r>
            <a:r>
              <a:rPr lang="fr-FR" dirty="0" err="1" smtClean="0"/>
              <a:t>ImageNet</a:t>
            </a:r>
            <a:r>
              <a:rPr lang="fr-FR" dirty="0" smtClean="0"/>
              <a:t> avec 1000 catégories</a:t>
            </a:r>
          </a:p>
          <a:p>
            <a:endParaRPr lang="fr-FR" dirty="0"/>
          </a:p>
        </p:txBody>
      </p:sp>
      <p:pic>
        <p:nvPicPr>
          <p:cNvPr id="1026" name="Picture 2" descr="https://cdn-images-1.medium.com/max/800/1*LdB1mhrN6hT-EznkkFE8C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24125"/>
            <a:ext cx="6984776" cy="397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64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Keras</a:t>
            </a:r>
            <a:r>
              <a:rPr lang="fr-FR" dirty="0" smtClean="0"/>
              <a:t> API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existe 2 modes de programmation </a:t>
            </a:r>
            <a:r>
              <a:rPr lang="fr-FR" dirty="0" err="1" smtClean="0"/>
              <a:t>Keras</a:t>
            </a:r>
            <a:endParaRPr lang="fr-FR" dirty="0" smtClean="0"/>
          </a:p>
          <a:p>
            <a:pPr lvl="1"/>
            <a:r>
              <a:rPr lang="fr-FR" dirty="0" err="1" smtClean="0"/>
              <a:t>Sequentiel</a:t>
            </a:r>
            <a:endParaRPr lang="fr-FR" dirty="0" smtClean="0"/>
          </a:p>
          <a:p>
            <a:pPr lvl="1"/>
            <a:r>
              <a:rPr lang="fr-FR" dirty="0" smtClean="0"/>
              <a:t>Fonctionnelle</a:t>
            </a:r>
          </a:p>
        </p:txBody>
      </p:sp>
    </p:spTree>
    <p:extLst>
      <p:ext uri="{BB962C8B-B14F-4D97-AF65-F5344CB8AC3E}">
        <p14:creationId xmlns:p14="http://schemas.microsoft.com/office/powerpoint/2010/main" val="1803155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Sequential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Orienté Objet</a:t>
            </a:r>
          </a:p>
          <a:p>
            <a:pPr lvl="1"/>
            <a:r>
              <a:rPr lang="fr-FR" dirty="0" smtClean="0"/>
              <a:t>Pratique</a:t>
            </a:r>
          </a:p>
          <a:p>
            <a:pPr lvl="1"/>
            <a:r>
              <a:rPr lang="fr-FR" dirty="0" smtClean="0"/>
              <a:t>Par constructeur</a:t>
            </a:r>
          </a:p>
          <a:p>
            <a:pPr lvl="1"/>
            <a:endParaRPr lang="fr-FR" dirty="0"/>
          </a:p>
          <a:p>
            <a:r>
              <a:rPr lang="fr-FR" dirty="0" smtClean="0"/>
              <a:t>Ou par </a:t>
            </a:r>
            <a:r>
              <a:rPr lang="fr-FR" dirty="0" err="1" smtClean="0"/>
              <a:t>add</a:t>
            </a:r>
            <a:r>
              <a:rPr lang="fr-FR" dirty="0" smtClean="0"/>
              <a:t>()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7" y="1381354"/>
            <a:ext cx="3791329" cy="183162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7" y="3952902"/>
            <a:ext cx="4320481" cy="96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51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Fonctionnelle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Non objet</a:t>
            </a:r>
          </a:p>
          <a:p>
            <a:pPr lvl="1"/>
            <a:r>
              <a:rPr lang="fr-FR" dirty="0" smtClean="0"/>
              <a:t>Plus complexe</a:t>
            </a:r>
          </a:p>
          <a:p>
            <a:pPr lvl="1"/>
            <a:r>
              <a:rPr lang="fr-FR" dirty="0" smtClean="0"/>
              <a:t>Un Layer prend en entrée le layer précédent</a:t>
            </a:r>
          </a:p>
          <a:p>
            <a:pPr lvl="1"/>
            <a:r>
              <a:rPr lang="fr-FR" dirty="0" smtClean="0"/>
              <a:t>Doit commencer par le Layer Input</a:t>
            </a:r>
          </a:p>
          <a:p>
            <a:pPr lvl="1"/>
            <a:r>
              <a:rPr lang="fr-FR" dirty="0" smtClean="0"/>
              <a:t>Doit finir par un Model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717032"/>
            <a:ext cx="541860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12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Input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inputs sont des tenseurs</a:t>
            </a:r>
          </a:p>
          <a:p>
            <a:r>
              <a:rPr lang="fr-FR" dirty="0" smtClean="0"/>
              <a:t>La classe Input représente le premier Layer</a:t>
            </a:r>
          </a:p>
          <a:p>
            <a:pPr lvl="1"/>
            <a:r>
              <a:rPr lang="fr-FR" smtClean="0"/>
              <a:t>Facultatif </a:t>
            </a:r>
            <a:r>
              <a:rPr lang="fr-FR" dirty="0" smtClean="0"/>
              <a:t>pour </a:t>
            </a:r>
            <a:r>
              <a:rPr lang="fr-FR" dirty="0" err="1" smtClean="0"/>
              <a:t>Sequential</a:t>
            </a:r>
            <a:endParaRPr lang="fr-FR" dirty="0" smtClean="0"/>
          </a:p>
          <a:p>
            <a:r>
              <a:rPr lang="fr-FR" dirty="0" smtClean="0"/>
              <a:t>La forme est obligatoire</a:t>
            </a:r>
          </a:p>
          <a:p>
            <a:r>
              <a:rPr lang="fr-FR" dirty="0"/>
              <a:t>x = Input(</a:t>
            </a:r>
            <a:r>
              <a:rPr lang="fr-FR" dirty="0" err="1"/>
              <a:t>shape</a:t>
            </a:r>
            <a:r>
              <a:rPr lang="fr-FR" dirty="0"/>
              <a:t>=(32</a:t>
            </a:r>
            <a:r>
              <a:rPr lang="fr-FR" dirty="0" smtClean="0"/>
              <a:t>,))</a:t>
            </a:r>
          </a:p>
          <a:p>
            <a:r>
              <a:rPr lang="es-ES" dirty="0"/>
              <a:t>y = Dense(16, </a:t>
            </a:r>
            <a:r>
              <a:rPr lang="es-ES" dirty="0" err="1"/>
              <a:t>activation</a:t>
            </a:r>
            <a:r>
              <a:rPr lang="es-ES" dirty="0"/>
              <a:t>='</a:t>
            </a:r>
            <a:r>
              <a:rPr lang="es-ES" dirty="0" err="1"/>
              <a:t>softmax</a:t>
            </a:r>
            <a:r>
              <a:rPr lang="es-ES" dirty="0"/>
              <a:t>')(x)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707752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Dense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Egalement appelé </a:t>
            </a:r>
            <a:r>
              <a:rPr lang="fr-FR" dirty="0" err="1" smtClean="0"/>
              <a:t>Fully</a:t>
            </a:r>
            <a:r>
              <a:rPr lang="fr-FR" dirty="0" smtClean="0"/>
              <a:t> </a:t>
            </a:r>
            <a:r>
              <a:rPr lang="fr-FR" dirty="0" err="1" smtClean="0"/>
              <a:t>Connected</a:t>
            </a:r>
            <a:endParaRPr lang="fr-FR" dirty="0" smtClean="0"/>
          </a:p>
          <a:p>
            <a:pPr lvl="1"/>
            <a:r>
              <a:rPr lang="fr-FR" dirty="0" smtClean="0"/>
              <a:t>Toutes les sorties sont reliées à toutes les sorties</a:t>
            </a:r>
          </a:p>
          <a:p>
            <a:r>
              <a:rPr lang="fr-FR" dirty="0" smtClean="0"/>
              <a:t>Les inputs sont des tenseurs</a:t>
            </a:r>
          </a:p>
          <a:p>
            <a:r>
              <a:rPr lang="fr-FR" dirty="0" smtClean="0"/>
              <a:t>Seuls les tenseurs du premiers niveaux ont une forme obligatoire</a:t>
            </a:r>
          </a:p>
          <a:p>
            <a:pPr lvl="1"/>
            <a:r>
              <a:rPr lang="en-US" dirty="0" err="1" smtClean="0"/>
              <a:t>model.add</a:t>
            </a:r>
            <a:r>
              <a:rPr lang="en-US" dirty="0" smtClean="0"/>
              <a:t>(Dense(32</a:t>
            </a:r>
            <a:r>
              <a:rPr lang="en-US" dirty="0"/>
              <a:t>, </a:t>
            </a:r>
            <a:r>
              <a:rPr lang="en-US" dirty="0" err="1"/>
              <a:t>input_shape</a:t>
            </a:r>
            <a:r>
              <a:rPr lang="en-US" dirty="0"/>
              <a:t>=(16,))) </a:t>
            </a:r>
            <a:endParaRPr lang="en-US" dirty="0" smtClean="0"/>
          </a:p>
          <a:p>
            <a:pPr lvl="1"/>
            <a:r>
              <a:rPr lang="en-US" i="1" dirty="0" smtClean="0"/>
              <a:t>Le layer attend un tableau de shape (*, </a:t>
            </a:r>
            <a:r>
              <a:rPr lang="en-US" i="1" dirty="0"/>
              <a:t>16)</a:t>
            </a:r>
            <a:r>
              <a:rPr lang="en-US" dirty="0"/>
              <a:t> </a:t>
            </a:r>
          </a:p>
          <a:p>
            <a:pPr lvl="1"/>
            <a:r>
              <a:rPr lang="en-US" i="1" dirty="0" smtClean="0"/>
              <a:t>et </a:t>
            </a:r>
            <a:r>
              <a:rPr lang="en-US" i="1" dirty="0" err="1" smtClean="0"/>
              <a:t>une</a:t>
            </a:r>
            <a:r>
              <a:rPr lang="en-US" i="1" dirty="0" smtClean="0"/>
              <a:t> sortie de shape </a:t>
            </a:r>
            <a:r>
              <a:rPr lang="en-US" i="1" dirty="0"/>
              <a:t>(*, 32)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Les </a:t>
            </a:r>
            <a:r>
              <a:rPr lang="en-US" i="1" dirty="0" err="1" smtClean="0"/>
              <a:t>autres</a:t>
            </a:r>
            <a:r>
              <a:rPr lang="en-US" i="1" dirty="0" smtClean="0"/>
              <a:t> layers </a:t>
            </a:r>
            <a:r>
              <a:rPr lang="en-US" i="1" dirty="0" err="1" smtClean="0"/>
              <a:t>peuvent</a:t>
            </a:r>
            <a:r>
              <a:rPr lang="en-US" i="1" dirty="0" smtClean="0"/>
              <a:t> ne pas </a:t>
            </a:r>
            <a:r>
              <a:rPr lang="en-US" i="1" dirty="0" err="1" smtClean="0"/>
              <a:t>avoir</a:t>
            </a:r>
            <a:r>
              <a:rPr lang="en-US" i="1" dirty="0" smtClean="0"/>
              <a:t> de </a:t>
            </a:r>
            <a:r>
              <a:rPr lang="en-US" i="1" dirty="0" err="1" smtClean="0"/>
              <a:t>forme</a:t>
            </a:r>
            <a:endParaRPr lang="en-US" i="1" dirty="0"/>
          </a:p>
          <a:p>
            <a:pPr lvl="1"/>
            <a:r>
              <a:rPr lang="en-US" dirty="0" err="1" smtClean="0"/>
              <a:t>model.add</a:t>
            </a:r>
            <a:r>
              <a:rPr lang="en-US" dirty="0" smtClean="0"/>
              <a:t>(Dense(32))</a:t>
            </a:r>
          </a:p>
        </p:txBody>
      </p:sp>
    </p:spTree>
    <p:extLst>
      <p:ext uri="{BB962C8B-B14F-4D97-AF65-F5344CB8AC3E}">
        <p14:creationId xmlns:p14="http://schemas.microsoft.com/office/powerpoint/2010/main" val="1493992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394484"/>
            <a:ext cx="8866579" cy="376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00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Learning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Réseau profond</a:t>
            </a:r>
          </a:p>
          <a:p>
            <a:pPr lvl="1"/>
            <a:r>
              <a:rPr lang="fr-FR" dirty="0" smtClean="0"/>
              <a:t>De nombreuses couches</a:t>
            </a:r>
          </a:p>
          <a:p>
            <a:r>
              <a:rPr lang="fr-FR" dirty="0" smtClean="0"/>
              <a:t>En </a:t>
            </a:r>
            <a:r>
              <a:rPr lang="fr-FR" dirty="0" err="1" smtClean="0"/>
              <a:t>Deep</a:t>
            </a:r>
            <a:r>
              <a:rPr lang="fr-FR" dirty="0" smtClean="0"/>
              <a:t> Learning il existe des techniques avancées</a:t>
            </a:r>
          </a:p>
          <a:p>
            <a:pPr lvl="1"/>
            <a:r>
              <a:rPr lang="fr-FR" dirty="0" smtClean="0"/>
              <a:t>Permettent de réduire les inputs</a:t>
            </a:r>
          </a:p>
          <a:p>
            <a:pPr lvl="1"/>
            <a:r>
              <a:rPr lang="fr-FR" dirty="0" smtClean="0"/>
              <a:t>Permettent d'avoir un réseau très profond</a:t>
            </a:r>
          </a:p>
          <a:p>
            <a:pPr lvl="1"/>
            <a:r>
              <a:rPr lang="fr-FR" dirty="0" err="1" smtClean="0"/>
              <a:t>Pooling</a:t>
            </a:r>
            <a:endParaRPr lang="fr-FR" dirty="0" smtClean="0"/>
          </a:p>
          <a:p>
            <a:pPr lvl="1"/>
            <a:r>
              <a:rPr lang="fr-FR" dirty="0" smtClean="0"/>
              <a:t>Convolutions</a:t>
            </a:r>
          </a:p>
          <a:p>
            <a:pPr lvl="1"/>
            <a:r>
              <a:rPr lang="fr-FR" dirty="0" smtClean="0"/>
              <a:t>Régularisations</a:t>
            </a:r>
          </a:p>
          <a:p>
            <a:pPr lvl="1"/>
            <a:r>
              <a:rPr lang="fr-FR" dirty="0" err="1" smtClean="0"/>
              <a:t>Hyperparamètres</a:t>
            </a:r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8790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Hyperparamètres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réseaux </a:t>
            </a:r>
            <a:r>
              <a:rPr lang="fr-FR" dirty="0" err="1" smtClean="0"/>
              <a:t>Deep</a:t>
            </a:r>
            <a:r>
              <a:rPr lang="fr-FR" dirty="0" smtClean="0"/>
              <a:t> Learning possèdent de nombreux </a:t>
            </a:r>
            <a:r>
              <a:rPr lang="fr-FR" dirty="0" err="1" smtClean="0"/>
              <a:t>hyperparamètres</a:t>
            </a:r>
            <a:endParaRPr lang="fr-FR" dirty="0" smtClean="0"/>
          </a:p>
          <a:p>
            <a:r>
              <a:rPr lang="fr-FR" dirty="0" err="1" smtClean="0"/>
              <a:t>Keras</a:t>
            </a:r>
            <a:r>
              <a:rPr lang="fr-FR" dirty="0" smtClean="0"/>
              <a:t> permet l'utilisation d'</a:t>
            </a:r>
            <a:r>
              <a:rPr lang="fr-FR" dirty="0" err="1" smtClean="0"/>
              <a:t>hyperparamètres</a:t>
            </a:r>
            <a:endParaRPr lang="fr-FR" dirty="0"/>
          </a:p>
          <a:p>
            <a:pPr lvl="1"/>
            <a:r>
              <a:rPr lang="fr-FR" dirty="0" smtClean="0"/>
              <a:t>Nombre et forme des filtres</a:t>
            </a:r>
          </a:p>
          <a:p>
            <a:pPr lvl="1"/>
            <a:r>
              <a:rPr lang="fr-FR" dirty="0" smtClean="0"/>
              <a:t>Régularisation</a:t>
            </a:r>
          </a:p>
          <a:p>
            <a:pPr lvl="2"/>
            <a:r>
              <a:rPr lang="fr-FR" dirty="0" err="1" smtClean="0"/>
              <a:t>DropOut</a:t>
            </a:r>
            <a:r>
              <a:rPr lang="fr-FR" dirty="0" smtClean="0"/>
              <a:t>, </a:t>
            </a:r>
            <a:r>
              <a:rPr lang="fr-FR" dirty="0" err="1" smtClean="0"/>
              <a:t>DropConnect</a:t>
            </a:r>
            <a:r>
              <a:rPr lang="fr-FR" dirty="0" smtClean="0"/>
              <a:t>, …</a:t>
            </a:r>
          </a:p>
          <a:p>
            <a:pPr lvl="1"/>
            <a:r>
              <a:rPr lang="fr-FR" dirty="0" err="1" smtClean="0"/>
              <a:t>Optimizer</a:t>
            </a:r>
            <a:endParaRPr lang="fr-FR" dirty="0" smtClean="0"/>
          </a:p>
          <a:p>
            <a:pPr lvl="1"/>
            <a:r>
              <a:rPr lang="fr-FR" dirty="0" err="1" smtClean="0"/>
              <a:t>Strides</a:t>
            </a:r>
            <a:endParaRPr lang="fr-FR" dirty="0" smtClean="0"/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2050" name="Picture 2" descr="https://upload.wikimedia.org/wikipedia/commons/thumb/8/8a/Conv_layers.png/352px-Conv_lay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009" y="3645024"/>
            <a:ext cx="3352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83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Régularisation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existe différentes techniques de régularisation du réseau</a:t>
            </a:r>
          </a:p>
          <a:p>
            <a:r>
              <a:rPr lang="fr-FR" dirty="0" smtClean="0"/>
              <a:t>Techniques contre le </a:t>
            </a:r>
            <a:r>
              <a:rPr lang="fr-FR" dirty="0" err="1" smtClean="0"/>
              <a:t>overfitting</a:t>
            </a:r>
            <a:endParaRPr lang="fr-FR" dirty="0" smtClean="0"/>
          </a:p>
          <a:p>
            <a:r>
              <a:rPr lang="fr-FR" dirty="0" smtClean="0"/>
              <a:t>Le </a:t>
            </a:r>
            <a:r>
              <a:rPr lang="fr-FR" dirty="0" err="1" smtClean="0"/>
              <a:t>DropOut</a:t>
            </a:r>
            <a:r>
              <a:rPr lang="fr-FR" dirty="0" smtClean="0"/>
              <a:t> désactive aléatoirement un perceptron</a:t>
            </a:r>
          </a:p>
          <a:p>
            <a:pPr lvl="1"/>
            <a:r>
              <a:rPr lang="fr-FR" dirty="0" smtClean="0"/>
              <a:t>Evite le sur apprentissage</a:t>
            </a:r>
          </a:p>
          <a:p>
            <a:pPr lvl="1"/>
            <a:r>
              <a:rPr lang="fr-FR" dirty="0" smtClean="0"/>
              <a:t>Evite d'être dépendant d'un neurone</a:t>
            </a:r>
          </a:p>
          <a:p>
            <a:pPr lvl="1"/>
            <a:r>
              <a:rPr lang="fr-FR" dirty="0" smtClean="0"/>
              <a:t>Encourage le réseau dans son ensemble</a:t>
            </a:r>
          </a:p>
          <a:p>
            <a:r>
              <a:rPr lang="fr-FR" dirty="0" smtClean="0"/>
              <a:t>Le </a:t>
            </a:r>
            <a:r>
              <a:rPr lang="fr-FR" dirty="0" err="1" smtClean="0"/>
              <a:t>DropConnect</a:t>
            </a:r>
            <a:r>
              <a:rPr lang="fr-FR" dirty="0" smtClean="0"/>
              <a:t> désactive aléatoirement un input</a:t>
            </a:r>
          </a:p>
          <a:p>
            <a:pPr lvl="1"/>
            <a:r>
              <a:rPr lang="fr-FR" dirty="0" smtClean="0"/>
              <a:t>Assez identique au </a:t>
            </a:r>
            <a:r>
              <a:rPr lang="fr-FR" dirty="0" err="1" smtClean="0"/>
              <a:t>DropOut</a:t>
            </a:r>
            <a:r>
              <a:rPr lang="fr-FR" dirty="0" smtClean="0"/>
              <a:t> en moins puissant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1030" name="Picture 6" descr="https://s3-ap-south-1.amazonaws.com/av-blog-media/wp-content/uploads/2018/04/1IrdJ5PghD9YoOyVAQ73MJ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501008"/>
            <a:ext cx="2115329" cy="123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962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IA - ML - DL</a:t>
            </a:r>
            <a:endParaRPr lang="fr-FR" dirty="0"/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424936" cy="51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376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Régularisation L1 et L2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réseau profond peut avoir tendance à "Dropper" automatiquement des neurones en affectant des poids tendant vers zéro</a:t>
            </a:r>
          </a:p>
          <a:p>
            <a:pPr lvl="1"/>
            <a:r>
              <a:rPr lang="fr-FR" dirty="0" smtClean="0"/>
              <a:t>Ce qui a tendance à créer un </a:t>
            </a:r>
            <a:r>
              <a:rPr lang="fr-FR" dirty="0" err="1" smtClean="0"/>
              <a:t>underfitting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lvl="1"/>
            <a:r>
              <a:rPr lang="fr-FR" dirty="0" smtClean="0"/>
              <a:t>La fonction de calcul des poids peut être modifié </a:t>
            </a:r>
          </a:p>
          <a:p>
            <a:pPr lvl="2"/>
            <a:r>
              <a:rPr lang="fr-FR" dirty="0" smtClean="0"/>
              <a:t>L1 : f = </a:t>
            </a:r>
            <a:r>
              <a:rPr lang="fr-FR" dirty="0" err="1" smtClean="0"/>
              <a:t>loss</a:t>
            </a:r>
            <a:r>
              <a:rPr lang="fr-FR" dirty="0" smtClean="0"/>
              <a:t> + regularizers.l1 * </a:t>
            </a:r>
            <a:r>
              <a:rPr lang="fr-FR" dirty="0" err="1" smtClean="0"/>
              <a:t>sum</a:t>
            </a:r>
            <a:r>
              <a:rPr lang="fr-FR" dirty="0" smtClean="0"/>
              <a:t>(</a:t>
            </a:r>
            <a:r>
              <a:rPr lang="fr-FR" dirty="0" err="1" smtClean="0"/>
              <a:t>weigths</a:t>
            </a:r>
            <a:r>
              <a:rPr lang="fr-FR" dirty="0" smtClean="0"/>
              <a:t> ** 2)</a:t>
            </a:r>
          </a:p>
          <a:p>
            <a:pPr lvl="2"/>
            <a:r>
              <a:rPr lang="fr-FR" dirty="0" smtClean="0"/>
              <a:t>L2 : f = </a:t>
            </a:r>
            <a:r>
              <a:rPr lang="fr-FR" dirty="0" err="1" smtClean="0"/>
              <a:t>loss</a:t>
            </a:r>
            <a:r>
              <a:rPr lang="fr-FR" dirty="0" smtClean="0"/>
              <a:t> + regularizers.l2 * </a:t>
            </a:r>
            <a:r>
              <a:rPr lang="fr-FR" dirty="0" err="1" smtClean="0"/>
              <a:t>sum</a:t>
            </a:r>
            <a:r>
              <a:rPr lang="fr-FR" dirty="0" smtClean="0"/>
              <a:t>(</a:t>
            </a:r>
            <a:r>
              <a:rPr lang="fr-FR" dirty="0" err="1" smtClean="0"/>
              <a:t>np.abs</a:t>
            </a:r>
            <a:r>
              <a:rPr lang="fr-FR" dirty="0" smtClean="0"/>
              <a:t>(</a:t>
            </a:r>
            <a:r>
              <a:rPr lang="fr-FR" dirty="0" err="1" smtClean="0"/>
              <a:t>weigths</a:t>
            </a:r>
            <a:r>
              <a:rPr lang="fr-FR" dirty="0" smtClean="0"/>
              <a:t>))</a:t>
            </a:r>
          </a:p>
          <a:p>
            <a:pPr lvl="1"/>
            <a:r>
              <a:rPr lang="fr-FR" dirty="0" err="1" smtClean="0"/>
              <a:t>Keras</a:t>
            </a:r>
            <a:endParaRPr lang="fr-FR" dirty="0" smtClean="0"/>
          </a:p>
          <a:p>
            <a:pPr lvl="2"/>
            <a:r>
              <a:rPr lang="fr-FR" dirty="0" err="1" smtClean="0"/>
              <a:t>model.add</a:t>
            </a:r>
            <a:r>
              <a:rPr lang="fr-FR" dirty="0" smtClean="0"/>
              <a:t>(Dense(64, </a:t>
            </a:r>
            <a:r>
              <a:rPr lang="fr-FR" dirty="0" err="1" smtClean="0"/>
              <a:t>kernel_regularizer</a:t>
            </a:r>
            <a:r>
              <a:rPr lang="fr-FR" dirty="0" smtClean="0"/>
              <a:t>=regularizers.l2(0.01)))</a:t>
            </a:r>
          </a:p>
          <a:p>
            <a:endParaRPr lang="fr-FR" dirty="0"/>
          </a:p>
        </p:txBody>
      </p:sp>
      <p:pic>
        <p:nvPicPr>
          <p:cNvPr id="2050" name="Picture 2" descr="https://s3-ap-south-1.amazonaws.com/av-blog-media/wp-content/uploads/2018/04/Screen-Shot-2018-04-04-at-1.53.35-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19664"/>
            <a:ext cx="2332587" cy="104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3-ap-south-1.amazonaws.com/av-blog-media/wp-content/uploads/2018/04/Screen-Shot-2018-04-04-at-1.53.40-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19664"/>
            <a:ext cx="2672012" cy="11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630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SGD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Stochastic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 </a:t>
            </a:r>
            <a:r>
              <a:rPr lang="fr-FR" dirty="0" err="1" smtClean="0"/>
              <a:t>optimizer</a:t>
            </a:r>
            <a:endParaRPr lang="fr-FR" dirty="0" smtClean="0"/>
          </a:p>
          <a:p>
            <a:pPr lvl="1"/>
            <a:r>
              <a:rPr lang="fr-FR" dirty="0" smtClean="0"/>
              <a:t>Permet d'optimiser l'application du gradient sur les poids</a:t>
            </a:r>
          </a:p>
          <a:p>
            <a:pPr lvl="1"/>
            <a:r>
              <a:rPr lang="fr-FR" dirty="0" err="1"/>
              <a:t>sgd</a:t>
            </a:r>
            <a:r>
              <a:rPr lang="fr-FR" dirty="0"/>
              <a:t> = </a:t>
            </a:r>
            <a:r>
              <a:rPr lang="fr-FR" dirty="0" err="1"/>
              <a:t>keras.optimizers.SGD</a:t>
            </a:r>
            <a:r>
              <a:rPr lang="fr-FR" dirty="0"/>
              <a:t>(</a:t>
            </a:r>
            <a:r>
              <a:rPr lang="fr-FR" dirty="0" err="1"/>
              <a:t>lr</a:t>
            </a:r>
            <a:r>
              <a:rPr lang="fr-FR" dirty="0"/>
              <a:t>=0.1, </a:t>
            </a:r>
            <a:r>
              <a:rPr lang="fr-FR" dirty="0" err="1"/>
              <a:t>decay</a:t>
            </a:r>
            <a:r>
              <a:rPr lang="fr-FR" dirty="0"/>
              <a:t>=1e-4, </a:t>
            </a:r>
            <a:r>
              <a:rPr lang="fr-FR" dirty="0" err="1"/>
              <a:t>momentum</a:t>
            </a:r>
            <a:r>
              <a:rPr lang="fr-FR" dirty="0"/>
              <a:t>=0.9, </a:t>
            </a:r>
            <a:r>
              <a:rPr lang="fr-FR" dirty="0" err="1"/>
              <a:t>nesterov</a:t>
            </a:r>
            <a:r>
              <a:rPr lang="fr-FR" dirty="0"/>
              <a:t>=</a:t>
            </a:r>
            <a:r>
              <a:rPr lang="fr-FR" dirty="0" err="1"/>
              <a:t>True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lr</a:t>
            </a:r>
            <a:r>
              <a:rPr lang="fr-FR" dirty="0" smtClean="0"/>
              <a:t> = Learning Rate</a:t>
            </a:r>
          </a:p>
          <a:p>
            <a:pPr lvl="1"/>
            <a:r>
              <a:rPr lang="fr-FR" dirty="0" err="1" smtClean="0"/>
              <a:t>momentum</a:t>
            </a:r>
            <a:r>
              <a:rPr lang="fr-FR" dirty="0" smtClean="0"/>
              <a:t> = le moment du </a:t>
            </a:r>
            <a:r>
              <a:rPr lang="fr-FR" dirty="0" err="1" smtClean="0"/>
              <a:t>lr</a:t>
            </a:r>
            <a:r>
              <a:rPr lang="fr-FR" dirty="0" smtClean="0"/>
              <a:t> (</a:t>
            </a:r>
            <a:r>
              <a:rPr lang="fr-FR" dirty="0" err="1" smtClean="0"/>
              <a:t>acceleration</a:t>
            </a:r>
            <a:r>
              <a:rPr lang="fr-FR" dirty="0" smtClean="0"/>
              <a:t> du </a:t>
            </a:r>
            <a:r>
              <a:rPr lang="fr-FR" dirty="0" err="1" smtClean="0"/>
              <a:t>lr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Ici comme </a:t>
            </a:r>
            <a:r>
              <a:rPr lang="fr-FR" dirty="0" err="1" smtClean="0"/>
              <a:t>momentum</a:t>
            </a:r>
            <a:r>
              <a:rPr lang="fr-FR" dirty="0" smtClean="0"/>
              <a:t> &lt; 1 c'est une décélération</a:t>
            </a:r>
          </a:p>
          <a:p>
            <a:pPr lvl="1"/>
            <a:r>
              <a:rPr lang="fr-FR" dirty="0" err="1" smtClean="0"/>
              <a:t>decay</a:t>
            </a:r>
            <a:r>
              <a:rPr lang="fr-FR" dirty="0" smtClean="0"/>
              <a:t> = décrément du </a:t>
            </a:r>
            <a:r>
              <a:rPr lang="fr-FR" dirty="0" err="1" smtClean="0"/>
              <a:t>lr</a:t>
            </a:r>
            <a:endParaRPr lang="fr-FR" dirty="0" smtClean="0"/>
          </a:p>
          <a:p>
            <a:pPr lvl="1"/>
            <a:r>
              <a:rPr lang="fr-FR" dirty="0" err="1" smtClean="0"/>
              <a:t>nesterov</a:t>
            </a:r>
            <a:r>
              <a:rPr lang="fr-FR" dirty="0" smtClean="0"/>
              <a:t> = </a:t>
            </a:r>
            <a:r>
              <a:rPr lang="fr-FR" dirty="0" err="1" smtClean="0"/>
              <a:t>True</a:t>
            </a:r>
            <a:r>
              <a:rPr lang="fr-FR" dirty="0" smtClean="0"/>
              <a:t> calcul du moment plus précis</a:t>
            </a:r>
          </a:p>
          <a:p>
            <a:pPr lvl="1"/>
            <a:r>
              <a:rPr lang="fr-FR" dirty="0" smtClean="0"/>
              <a:t>Nécessite d'avantage d'</a:t>
            </a:r>
            <a:r>
              <a:rPr lang="fr-FR" dirty="0" err="1" smtClean="0"/>
              <a:t>epoch</a:t>
            </a:r>
            <a:r>
              <a:rPr lang="fr-FR" dirty="0" smtClean="0"/>
              <a:t> que </a:t>
            </a:r>
            <a:r>
              <a:rPr lang="fr-FR" dirty="0" err="1" smtClean="0"/>
              <a:t>adam</a:t>
            </a:r>
            <a:endParaRPr lang="fr-FR" dirty="0" smtClean="0"/>
          </a:p>
          <a:p>
            <a:pPr lvl="1"/>
            <a:endParaRPr lang="fr-FR" dirty="0" smtClean="0"/>
          </a:p>
          <a:p>
            <a:pPr lvl="2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407109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concept </a:t>
            </a:r>
            <a:r>
              <a:rPr lang="fr-FR" dirty="0"/>
              <a:t>important </a:t>
            </a:r>
            <a:r>
              <a:rPr lang="fr-FR" dirty="0" smtClean="0"/>
              <a:t>du traitement d'image ou de signal est le </a:t>
            </a:r>
            <a:r>
              <a:rPr lang="fr-FR" dirty="0" err="1" smtClean="0"/>
              <a:t>Pooling</a:t>
            </a:r>
            <a:endParaRPr lang="fr-FR" dirty="0" smtClean="0"/>
          </a:p>
          <a:p>
            <a:pPr lvl="1"/>
            <a:r>
              <a:rPr lang="fr-FR" dirty="0" smtClean="0"/>
              <a:t>Le signal </a:t>
            </a:r>
            <a:r>
              <a:rPr lang="fr-FR" dirty="0"/>
              <a:t>d'entrée est découpée en une série de rectangles de n pixels de côté ne se chevauchant pas (</a:t>
            </a:r>
            <a:r>
              <a:rPr lang="fr-FR" dirty="0" err="1"/>
              <a:t>pooling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Chaque </a:t>
            </a:r>
            <a:r>
              <a:rPr lang="fr-FR" dirty="0"/>
              <a:t>rectangle peut être vu comme une </a:t>
            </a:r>
            <a:r>
              <a:rPr lang="fr-FR" dirty="0" smtClean="0"/>
              <a:t>tuile</a:t>
            </a:r>
          </a:p>
          <a:p>
            <a:pPr lvl="1"/>
            <a:r>
              <a:rPr lang="fr-FR" dirty="0" smtClean="0"/>
              <a:t>Le </a:t>
            </a:r>
            <a:r>
              <a:rPr lang="fr-FR" dirty="0"/>
              <a:t>signal en sortie de tuile est défini en fonction des valeurs prises par les différents pixels de la tuile.</a:t>
            </a:r>
          </a:p>
          <a:p>
            <a:pPr lvl="1"/>
            <a:r>
              <a:rPr lang="fr-FR" dirty="0" smtClean="0"/>
              <a:t>Le </a:t>
            </a:r>
            <a:r>
              <a:rPr lang="fr-FR" dirty="0" err="1" smtClean="0"/>
              <a:t>Pooling</a:t>
            </a:r>
            <a:r>
              <a:rPr lang="fr-FR" dirty="0" smtClean="0"/>
              <a:t> est la méthode utilisée pour la compression des images</a:t>
            </a:r>
          </a:p>
          <a:p>
            <a:pPr lvl="2"/>
            <a:r>
              <a:rPr lang="fr-FR" dirty="0" smtClean="0"/>
              <a:t>JPEG</a:t>
            </a:r>
          </a:p>
          <a:p>
            <a:pPr lvl="2"/>
            <a:r>
              <a:rPr lang="fr-FR" dirty="0" smtClean="0"/>
              <a:t>Exemple </a:t>
            </a:r>
            <a:r>
              <a:rPr lang="fr-FR" dirty="0" err="1" smtClean="0"/>
              <a:t>Pooling</a:t>
            </a:r>
            <a:r>
              <a:rPr lang="fr-FR" dirty="0" smtClean="0"/>
              <a:t> Max 2x2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855" y="5162178"/>
            <a:ext cx="3299145" cy="16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3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Définition</a:t>
            </a:r>
          </a:p>
          <a:p>
            <a:pPr lvl="1"/>
            <a:r>
              <a:rPr lang="fr-FR" dirty="0" smtClean="0"/>
              <a:t>Le </a:t>
            </a:r>
            <a:r>
              <a:rPr lang="fr-FR" dirty="0"/>
              <a:t>produit de convolution est un opérateur bilinéaire et un produit commutatif, généralement </a:t>
            </a:r>
            <a:r>
              <a:rPr lang="fr-FR" dirty="0" smtClean="0"/>
              <a:t>noté *, </a:t>
            </a:r>
            <a:r>
              <a:rPr lang="fr-FR" dirty="0"/>
              <a:t>qui, à deux fonctions f et g sur un même domaine infini, fait correspondre une autre fonction « f ∗ g » sur ce domaine, qui en tout point de celui-ci est égale à l'intégrale sur l'entièreté du domaine </a:t>
            </a:r>
            <a:r>
              <a:rPr lang="fr-FR" dirty="0" smtClean="0"/>
              <a:t>d'une </a:t>
            </a:r>
            <a:r>
              <a:rPr lang="fr-FR" dirty="0"/>
              <a:t>des deux fonctions autour de ce point, pondérée par l'autre fonction autour de </a:t>
            </a:r>
            <a:r>
              <a:rPr lang="fr-FR" dirty="0" smtClean="0"/>
              <a:t>l'origine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sz="1800" dirty="0" smtClean="0"/>
              <a:t>Convolution </a:t>
            </a:r>
            <a:r>
              <a:rPr lang="fr-FR" sz="1800" dirty="0"/>
              <a:t>d'une fonction porte par elle-même</a:t>
            </a:r>
          </a:p>
        </p:txBody>
      </p:sp>
      <p:pic>
        <p:nvPicPr>
          <p:cNvPr id="1026" name="Picture 2" descr="https://upload.wikimedia.org/wikipedia/commons/c/c6/Convolucion_Funcion_Pi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597" y="4539299"/>
            <a:ext cx="37338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84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/>
              <a:t>produit de convolution généralise l'idée de moyenne glissante et est la représentation mathématique de la notion de filtre </a:t>
            </a:r>
            <a:r>
              <a:rPr lang="fr-FR" dirty="0" smtClean="0"/>
              <a:t>linéaire</a:t>
            </a:r>
          </a:p>
          <a:p>
            <a:pPr lvl="1"/>
            <a:r>
              <a:rPr lang="fr-FR" dirty="0" smtClean="0"/>
              <a:t>Il </a:t>
            </a:r>
            <a:r>
              <a:rPr lang="fr-FR" dirty="0"/>
              <a:t>s'applique aussi bien à des données temporelles (en traitement du signal par exemple) qu'à des données spatiales (en traitement d'image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Exemple Moyenne Mobile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365414"/>
            <a:ext cx="4968552" cy="24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 2d et </a:t>
            </a:r>
            <a:r>
              <a:rPr lang="fr-FR" dirty="0" err="1" smtClean="0"/>
              <a:t>Hyperparamètres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faut défini la taille de la fenêtre et le pas</a:t>
            </a:r>
          </a:p>
          <a:p>
            <a:pPr lvl="1"/>
            <a:r>
              <a:rPr lang="fr-FR" dirty="0" err="1" smtClean="0"/>
              <a:t>Hyperparamètres</a:t>
            </a:r>
            <a:endParaRPr lang="fr-FR" dirty="0" smtClean="0"/>
          </a:p>
          <a:p>
            <a:pPr lvl="1"/>
            <a:r>
              <a:rPr lang="fr-FR" dirty="0" smtClean="0"/>
              <a:t>La taille de la fenêtre, généralement 2x2</a:t>
            </a:r>
          </a:p>
          <a:p>
            <a:pPr lvl="1"/>
            <a:r>
              <a:rPr lang="fr-FR" dirty="0" smtClean="0"/>
              <a:t>Puis son pas (</a:t>
            </a:r>
            <a:r>
              <a:rPr lang="fr-FR" dirty="0" err="1" smtClean="0"/>
              <a:t>stride</a:t>
            </a:r>
            <a:r>
              <a:rPr lang="fr-FR" dirty="0" smtClean="0"/>
              <a:t>) généralement 1</a:t>
            </a:r>
            <a:endParaRPr lang="fr-FR" dirty="0"/>
          </a:p>
          <a:p>
            <a:r>
              <a:rPr lang="fr-FR" dirty="0" smtClean="0"/>
              <a:t>Dans cet exemple</a:t>
            </a:r>
          </a:p>
          <a:p>
            <a:pPr lvl="1"/>
            <a:r>
              <a:rPr lang="fr-FR" dirty="0" smtClean="0"/>
              <a:t>Matrice input 7x7</a:t>
            </a:r>
          </a:p>
          <a:p>
            <a:pPr lvl="1"/>
            <a:r>
              <a:rPr lang="fr-FR" dirty="0" smtClean="0"/>
              <a:t>Fenêtre 3x3</a:t>
            </a:r>
          </a:p>
          <a:p>
            <a:pPr lvl="1"/>
            <a:r>
              <a:rPr lang="fr-FR" dirty="0" err="1" smtClean="0"/>
              <a:t>Stride</a:t>
            </a:r>
            <a:r>
              <a:rPr lang="fr-FR" dirty="0" smtClean="0"/>
              <a:t> 1</a:t>
            </a:r>
          </a:p>
          <a:p>
            <a:pPr lvl="1"/>
            <a:r>
              <a:rPr lang="fr-FR" dirty="0" smtClean="0"/>
              <a:t>Donne output 5x5</a:t>
            </a:r>
          </a:p>
          <a:p>
            <a:r>
              <a:rPr lang="fr-FR" dirty="0" smtClean="0"/>
              <a:t>Exemple avec une fenêtre 3x3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288779"/>
            <a:ext cx="3981747" cy="17206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08" y="5009381"/>
            <a:ext cx="3683083" cy="17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79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de 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Soit la matrice</a:t>
            </a:r>
          </a:p>
          <a:p>
            <a:r>
              <a:rPr lang="fr-FR" dirty="0" smtClean="0"/>
              <a:t>Soit la fenêtre</a:t>
            </a:r>
          </a:p>
          <a:p>
            <a:endParaRPr lang="fr-FR" dirty="0"/>
          </a:p>
          <a:p>
            <a:r>
              <a:rPr lang="fr-FR" dirty="0" smtClean="0"/>
              <a:t>La convolution donne </a:t>
            </a:r>
            <a:endParaRPr lang="fr-FR" dirty="0"/>
          </a:p>
        </p:txBody>
      </p:sp>
      <p:pic>
        <p:nvPicPr>
          <p:cNvPr id="5122" name="Picture 2" descr="Screen Shot 2016-07-24 at 11.25.13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984455"/>
            <a:ext cx="12096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 Shot 2016-07-24 at 11.25.24 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2208114"/>
            <a:ext cx="7048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volution_schematic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383" y="3697312"/>
            <a:ext cx="25527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11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Filtre par 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5739163" cy="5040560"/>
          </a:xfrm>
        </p:spPr>
        <p:txBody>
          <a:bodyPr/>
          <a:lstStyle/>
          <a:p>
            <a:r>
              <a:rPr lang="fr-FR" dirty="0" smtClean="0"/>
              <a:t>La fenêtre de convolution sera appelée filtre par le réseau CNN</a:t>
            </a:r>
          </a:p>
          <a:p>
            <a:pPr lvl="1"/>
            <a:r>
              <a:rPr lang="fr-FR" dirty="0" smtClean="0"/>
              <a:t>Le filtre est paramétrable </a:t>
            </a:r>
            <a:endParaRPr lang="fr-FR" dirty="0"/>
          </a:p>
        </p:txBody>
      </p:sp>
      <p:pic>
        <p:nvPicPr>
          <p:cNvPr id="6146" name="Picture 2" descr="Screen Shot 2016-08-05 at 11.03.0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769" y="1156209"/>
            <a:ext cx="3285456" cy="53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4" y="3429000"/>
            <a:ext cx="5516678" cy="31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724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 et </a:t>
            </a:r>
            <a:r>
              <a:rPr lang="fr-FR" dirty="0" err="1" smtClean="0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Ne pas confondre Convolution et </a:t>
            </a:r>
            <a:r>
              <a:rPr lang="fr-FR" dirty="0" err="1" smtClean="0"/>
              <a:t>Pooling</a:t>
            </a:r>
            <a:endParaRPr lang="fr-FR" dirty="0" smtClean="0"/>
          </a:p>
          <a:p>
            <a:pPr lvl="1"/>
            <a:r>
              <a:rPr lang="fr-FR" dirty="0" smtClean="0"/>
              <a:t>La fenêtre de convolution glisse avec chevauchement</a:t>
            </a:r>
          </a:p>
          <a:p>
            <a:pPr lvl="1"/>
            <a:r>
              <a:rPr lang="fr-FR" dirty="0" smtClean="0"/>
              <a:t>La fenêtre de </a:t>
            </a:r>
            <a:r>
              <a:rPr lang="fr-FR" dirty="0" err="1" smtClean="0"/>
              <a:t>pooling</a:t>
            </a:r>
            <a:r>
              <a:rPr lang="fr-FR" dirty="0" smtClean="0"/>
              <a:t> glisse sans chevauchement</a:t>
            </a:r>
          </a:p>
          <a:p>
            <a:pPr lvl="1"/>
            <a:r>
              <a:rPr lang="fr-FR" dirty="0" smtClean="0"/>
              <a:t>Un </a:t>
            </a:r>
            <a:r>
              <a:rPr lang="fr-FR" dirty="0" err="1" smtClean="0"/>
              <a:t>pooling</a:t>
            </a:r>
            <a:r>
              <a:rPr lang="fr-FR" dirty="0" smtClean="0"/>
              <a:t> est une convolution où </a:t>
            </a:r>
          </a:p>
          <a:p>
            <a:pPr lvl="2"/>
            <a:r>
              <a:rPr lang="fr-FR" dirty="0" err="1" smtClean="0"/>
              <a:t>stride</a:t>
            </a:r>
            <a:r>
              <a:rPr lang="fr-FR" dirty="0" smtClean="0"/>
              <a:t> = taille fenêtre</a:t>
            </a:r>
          </a:p>
          <a:p>
            <a:pPr lvl="2"/>
            <a:r>
              <a:rPr lang="fr-FR" dirty="0" smtClean="0"/>
              <a:t>En général le filtre est le max de la fenêtre</a:t>
            </a:r>
          </a:p>
        </p:txBody>
      </p:sp>
    </p:spTree>
    <p:extLst>
      <p:ext uri="{BB962C8B-B14F-4D97-AF65-F5344CB8AC3E}">
        <p14:creationId xmlns:p14="http://schemas.microsoft.com/office/powerpoint/2010/main" val="129197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Réseaux </a:t>
            </a:r>
            <a:r>
              <a:rPr lang="fr-FR" dirty="0" err="1" smtClean="0"/>
              <a:t>convolutifs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réseau </a:t>
            </a:r>
            <a:r>
              <a:rPr lang="fr-FR" dirty="0"/>
              <a:t>de neurones </a:t>
            </a:r>
            <a:r>
              <a:rPr lang="fr-FR" dirty="0" err="1"/>
              <a:t>convolutifs</a:t>
            </a:r>
            <a:r>
              <a:rPr lang="fr-FR" dirty="0"/>
              <a:t> </a:t>
            </a:r>
            <a:r>
              <a:rPr lang="fr-FR" dirty="0" smtClean="0"/>
              <a:t>(CNN) </a:t>
            </a:r>
            <a:r>
              <a:rPr lang="fr-FR" dirty="0"/>
              <a:t>est un type de réseau de neurones artificiels </a:t>
            </a:r>
            <a:r>
              <a:rPr lang="fr-FR" dirty="0" smtClean="0"/>
              <a:t>acycliques</a:t>
            </a:r>
          </a:p>
          <a:p>
            <a:pPr lvl="1"/>
            <a:r>
              <a:rPr lang="fr-FR" dirty="0" smtClean="0"/>
              <a:t>Le </a:t>
            </a:r>
            <a:r>
              <a:rPr lang="fr-FR" dirty="0"/>
              <a:t>motif de connexion entre les neurones est inspiré par le cortex visuel des </a:t>
            </a:r>
            <a:r>
              <a:rPr lang="fr-FR" dirty="0" smtClean="0"/>
              <a:t>animaux</a:t>
            </a:r>
          </a:p>
          <a:p>
            <a:pPr lvl="1"/>
            <a:r>
              <a:rPr lang="fr-FR" dirty="0" smtClean="0"/>
              <a:t>Les </a:t>
            </a:r>
            <a:r>
              <a:rPr lang="fr-FR" dirty="0"/>
              <a:t>neurones de cette région du cerveau sont arrangés de sorte qu'ils correspondent à des régions qui se chevauchent lors du pavage du champ </a:t>
            </a:r>
            <a:r>
              <a:rPr lang="fr-FR" dirty="0" smtClean="0"/>
              <a:t>visuel</a:t>
            </a:r>
          </a:p>
          <a:p>
            <a:pPr lvl="1"/>
            <a:r>
              <a:rPr lang="fr-FR" dirty="0" smtClean="0"/>
              <a:t>Application de fonctions de convolution</a:t>
            </a:r>
          </a:p>
        </p:txBody>
      </p:sp>
    </p:spTree>
    <p:extLst>
      <p:ext uri="{BB962C8B-B14F-4D97-AF65-F5344CB8AC3E}">
        <p14:creationId xmlns:p14="http://schemas.microsoft.com/office/powerpoint/2010/main" val="85746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Yann Le </a:t>
            </a:r>
            <a:r>
              <a:rPr lang="fr-FR" dirty="0" err="1" smtClean="0"/>
              <a:t>Cun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Co-inventeur de l’apprentissage profond</a:t>
            </a:r>
          </a:p>
          <a:p>
            <a:pPr lvl="1"/>
            <a:r>
              <a:rPr lang="fr-FR" smtClean="0"/>
              <a:t>Prix Turing</a:t>
            </a:r>
            <a:endParaRPr lang="fr-FR" dirty="0" smtClean="0"/>
          </a:p>
          <a:p>
            <a:r>
              <a:rPr lang="fr-FR" dirty="0" smtClean="0"/>
              <a:t>Inventeur de la back-propagation SGD par batch</a:t>
            </a:r>
          </a:p>
          <a:p>
            <a:r>
              <a:rPr lang="fr-FR" dirty="0" smtClean="0"/>
              <a:t>Facebook</a:t>
            </a:r>
            <a:endParaRPr lang="fr-FR" dirty="0"/>
          </a:p>
        </p:txBody>
      </p:sp>
      <p:pic>
        <p:nvPicPr>
          <p:cNvPr id="1026" name="Picture 2" descr="Yann LeCun - 2018 (croppe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61" y="2996952"/>
            <a:ext cx="2476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6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Conv1d, Conv2d, Conv3d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Keras</a:t>
            </a:r>
            <a:r>
              <a:rPr lang="fr-FR" dirty="0" smtClean="0"/>
              <a:t> possède plusieurs implémentations de </a:t>
            </a:r>
            <a:r>
              <a:rPr lang="fr-FR" dirty="0" err="1" smtClean="0"/>
              <a:t>Layers</a:t>
            </a:r>
            <a:r>
              <a:rPr lang="fr-FR" dirty="0" smtClean="0"/>
              <a:t> </a:t>
            </a:r>
            <a:r>
              <a:rPr lang="fr-FR" dirty="0" err="1" smtClean="0"/>
              <a:t>convolutifs</a:t>
            </a:r>
            <a:endParaRPr lang="fr-FR" dirty="0" smtClean="0"/>
          </a:p>
          <a:p>
            <a:r>
              <a:rPr lang="fr-FR" dirty="0" smtClean="0"/>
              <a:t>Par exemple Conv2d applique une convolution sur une matrice</a:t>
            </a:r>
          </a:p>
          <a:p>
            <a:pPr lvl="1"/>
            <a:r>
              <a:rPr lang="fr-FR" dirty="0" smtClean="0"/>
              <a:t>Conv2D(32</a:t>
            </a:r>
            <a:r>
              <a:rPr lang="fr-FR" dirty="0"/>
              <a:t>, (3, </a:t>
            </a:r>
            <a:r>
              <a:rPr lang="fr-FR" dirty="0" smtClean="0"/>
              <a:t>3), (1,1))</a:t>
            </a:r>
          </a:p>
          <a:p>
            <a:pPr lvl="1"/>
            <a:r>
              <a:rPr lang="fr-FR" dirty="0" smtClean="0"/>
              <a:t>Applique 32 filtres</a:t>
            </a:r>
          </a:p>
          <a:p>
            <a:pPr lvl="1"/>
            <a:r>
              <a:rPr lang="fr-FR" dirty="0" smtClean="0"/>
              <a:t>Avec une fenêtre de taille 3x3</a:t>
            </a:r>
          </a:p>
          <a:p>
            <a:pPr lvl="1"/>
            <a:r>
              <a:rPr lang="fr-FR" dirty="0" smtClean="0"/>
              <a:t>Et un </a:t>
            </a:r>
            <a:r>
              <a:rPr lang="fr-FR" dirty="0" err="1" smtClean="0"/>
              <a:t>stride</a:t>
            </a:r>
            <a:r>
              <a:rPr lang="fr-FR" dirty="0" smtClean="0"/>
              <a:t> 1x1</a:t>
            </a:r>
          </a:p>
          <a:p>
            <a:pPr lvl="1"/>
            <a:r>
              <a:rPr lang="fr-FR" dirty="0" smtClean="0"/>
              <a:t>Nécessite un </a:t>
            </a:r>
            <a:r>
              <a:rPr lang="fr-FR" dirty="0" err="1" smtClean="0"/>
              <a:t>shape</a:t>
            </a:r>
            <a:r>
              <a:rPr lang="fr-FR" dirty="0" smtClean="0"/>
              <a:t>(</a:t>
            </a:r>
            <a:r>
              <a:rPr lang="fr-FR" dirty="0" err="1" smtClean="0"/>
              <a:t>nbsample,width,length,colordepth</a:t>
            </a:r>
            <a:r>
              <a:rPr lang="fr-FR" dirty="0" smtClean="0"/>
              <a:t>)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5593035"/>
            <a:ext cx="1681903" cy="15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Convolutional</a:t>
            </a:r>
            <a:r>
              <a:rPr lang="fr-FR" dirty="0" smtClean="0"/>
              <a:t> Neural Network</a:t>
            </a:r>
          </a:p>
          <a:p>
            <a:r>
              <a:rPr lang="fr-FR" dirty="0" smtClean="0"/>
              <a:t>La </a:t>
            </a:r>
            <a:r>
              <a:rPr lang="fr-FR" dirty="0"/>
              <a:t>forme la plus commune d'une architecture de réseau de neurones </a:t>
            </a:r>
            <a:r>
              <a:rPr lang="fr-FR" dirty="0" err="1"/>
              <a:t>convolutifs</a:t>
            </a:r>
            <a:r>
              <a:rPr lang="fr-FR" dirty="0"/>
              <a:t> empile quelques couches </a:t>
            </a:r>
            <a:r>
              <a:rPr lang="fr-FR" dirty="0" err="1"/>
              <a:t>Conv-ReLU</a:t>
            </a:r>
            <a:r>
              <a:rPr lang="fr-FR" dirty="0"/>
              <a:t>, les suit avec des couches Pool, et répète ce schéma jusqu'à ce que l'entrée soit réduite dans un espace d'une taille suffisamment petite. </a:t>
            </a:r>
          </a:p>
        </p:txBody>
      </p:sp>
      <p:pic>
        <p:nvPicPr>
          <p:cNvPr id="1029" name="Picture 5" descr="https://upload.wikimedia.org/wikipedia/commons/thumb/6/63/Typical_cnn.png/614px-Typical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62" y="4509120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990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Relu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fonction relu offre des bon résultats dans le monde de l'imagerie</a:t>
            </a:r>
          </a:p>
          <a:p>
            <a:pPr lvl="1"/>
            <a:r>
              <a:rPr lang="fr-FR" dirty="0" smtClean="0"/>
              <a:t>Bien plus rapide que les autres</a:t>
            </a:r>
            <a:endParaRPr lang="fr-FR" dirty="0"/>
          </a:p>
        </p:txBody>
      </p:sp>
      <p:pic>
        <p:nvPicPr>
          <p:cNvPr id="7170" name="Picture 2" descr="Screen Shot 2016-08-07 at 6.18.1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24944"/>
            <a:ext cx="7124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14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Layer qui applique une activation</a:t>
            </a:r>
          </a:p>
          <a:p>
            <a:pPr lvl="1"/>
            <a:r>
              <a:rPr lang="fr-FR" dirty="0" smtClean="0"/>
              <a:t>Applique une fonction d'activation sur les entrées</a:t>
            </a:r>
          </a:p>
          <a:p>
            <a:pPr lvl="1"/>
            <a:r>
              <a:rPr lang="fr-FR" dirty="0" err="1"/>
              <a:t>keras.layers.Activation</a:t>
            </a:r>
            <a:r>
              <a:rPr lang="fr-FR" dirty="0"/>
              <a:t>(activation=</a:t>
            </a:r>
            <a:r>
              <a:rPr lang="fr-FR" dirty="0" err="1"/>
              <a:t>tf.nn.relu</a:t>
            </a:r>
            <a:r>
              <a:rPr lang="fr-FR" dirty="0"/>
              <a:t>)</a:t>
            </a:r>
            <a:endParaRPr lang="fr-FR" dirty="0" smtClean="0"/>
          </a:p>
          <a:p>
            <a:r>
              <a:rPr lang="fr-FR" dirty="0" smtClean="0"/>
              <a:t>Layer Lambda</a:t>
            </a:r>
          </a:p>
          <a:p>
            <a:pPr lvl="1"/>
            <a:r>
              <a:rPr lang="fr-FR" dirty="0" smtClean="0"/>
              <a:t>Applique une fonction quelconque sur les entrées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4452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Flatten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Layer de réduction</a:t>
            </a:r>
          </a:p>
          <a:p>
            <a:pPr lvl="1"/>
            <a:r>
              <a:rPr lang="fr-FR" dirty="0" smtClean="0"/>
              <a:t>Par exemple transforme un tenseur 2D en un tenseur 1D</a:t>
            </a:r>
          </a:p>
          <a:p>
            <a:pPr lvl="1"/>
            <a:r>
              <a:rPr lang="fr-FR" dirty="0" smtClean="0"/>
              <a:t>Par exemple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Utilise pour transformer une image de convolution en un vecteur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92" y="3203037"/>
            <a:ext cx="5042289" cy="7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1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Normalisation </a:t>
            </a:r>
            <a:r>
              <a:rPr lang="fr-FR" dirty="0" err="1" smtClean="0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Batch_normalization</a:t>
            </a:r>
            <a:r>
              <a:rPr lang="fr-FR" dirty="0" smtClean="0"/>
              <a:t> applique une normalisation des inputs d'un layer</a:t>
            </a:r>
          </a:p>
          <a:p>
            <a:pPr lvl="1"/>
            <a:r>
              <a:rPr lang="fr-FR" dirty="0" err="1"/>
              <a:t>keras.backend.batch_normalization</a:t>
            </a:r>
            <a:r>
              <a:rPr lang="fr-FR" dirty="0"/>
              <a:t>(x, </a:t>
            </a:r>
            <a:r>
              <a:rPr lang="fr-FR" dirty="0" err="1"/>
              <a:t>mean</a:t>
            </a:r>
            <a:r>
              <a:rPr lang="fr-FR" dirty="0"/>
              <a:t>, var, beta, gamma, axis=-1, epsilon=0.001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Retourne</a:t>
            </a:r>
          </a:p>
          <a:p>
            <a:pPr lvl="1"/>
            <a:r>
              <a:rPr lang="sv-SE" dirty="0"/>
              <a:t>output = (x - mean) / sqrt(var + epsilon) * gamma + </a:t>
            </a:r>
            <a:r>
              <a:rPr lang="sv-SE" dirty="0" smtClean="0"/>
              <a:t>beta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5874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MNIST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Voici un exemple après une convolution 32, un e normalisation et un relu</a:t>
            </a:r>
            <a:endParaRPr lang="fr-FR" dirty="0"/>
          </a:p>
        </p:txBody>
      </p:sp>
      <p:pic>
        <p:nvPicPr>
          <p:cNvPr id="10242" name="Picture 2" descr="Con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85" y="2214634"/>
            <a:ext cx="6336704" cy="44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102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CNN + Relu + </a:t>
            </a:r>
            <a:r>
              <a:rPr lang="fr-FR" dirty="0" err="1" smtClean="0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L'enchainement des 3 </a:t>
            </a:r>
            <a:r>
              <a:rPr lang="fr-FR" dirty="0" err="1" smtClean="0"/>
              <a:t>layers</a:t>
            </a:r>
            <a:r>
              <a:rPr lang="fr-FR" dirty="0" smtClean="0"/>
              <a:t> donnent des bons résultats</a:t>
            </a:r>
            <a:endParaRPr lang="fr-FR" dirty="0"/>
          </a:p>
        </p:txBody>
      </p:sp>
      <p:pic>
        <p:nvPicPr>
          <p:cNvPr id="8196" name="Picture 4" descr="Screen Shot 2016-08-07 at 6.11.53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74" y="2852936"/>
            <a:ext cx="71247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787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Network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réseau profond enchaine les </a:t>
            </a:r>
            <a:r>
              <a:rPr lang="fr-FR" dirty="0" err="1" smtClean="0"/>
              <a:t>layers</a:t>
            </a:r>
            <a:endParaRPr lang="fr-FR" dirty="0"/>
          </a:p>
        </p:txBody>
      </p:sp>
      <p:pic>
        <p:nvPicPr>
          <p:cNvPr id="9218" name="Picture 2" descr="Screen Shot 2016-08-08 at 2.26.09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2636912"/>
            <a:ext cx="71247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11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CNN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647261" cy="374441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195736" y="5589240"/>
            <a:ext cx="5436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Démo </a:t>
            </a:r>
            <a:r>
              <a:rPr lang="fr-FR" dirty="0"/>
              <a:t>: https://youtu.be/3JQ3hYko51Y</a:t>
            </a:r>
          </a:p>
        </p:txBody>
      </p:sp>
    </p:spTree>
    <p:extLst>
      <p:ext uri="{BB962C8B-B14F-4D97-AF65-F5344CB8AC3E}">
        <p14:creationId xmlns:p14="http://schemas.microsoft.com/office/powerpoint/2010/main" val="4187388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TensorFlow</a:t>
            </a:r>
            <a:r>
              <a:rPr lang="fr-FR" dirty="0" smtClean="0"/>
              <a:t> </a:t>
            </a:r>
            <a:r>
              <a:rPr lang="fr-FR" dirty="0" err="1" smtClean="0"/>
              <a:t>AlphaGo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IBM </a:t>
            </a:r>
            <a:r>
              <a:rPr lang="fr-FR" dirty="0" err="1" smtClean="0"/>
              <a:t>DeepBlue</a:t>
            </a:r>
            <a:endParaRPr lang="fr-FR" dirty="0"/>
          </a:p>
          <a:p>
            <a:pPr lvl="1"/>
            <a:r>
              <a:rPr lang="fr-FR" dirty="0" smtClean="0"/>
              <a:t>Bas Kasparov en 1997</a:t>
            </a:r>
            <a:endParaRPr lang="fr-FR" dirty="0"/>
          </a:p>
          <a:p>
            <a:r>
              <a:rPr lang="fr-FR" dirty="0" err="1" smtClean="0"/>
              <a:t>AlphaGo</a:t>
            </a:r>
            <a:endParaRPr lang="fr-FR" dirty="0" smtClean="0"/>
          </a:p>
          <a:p>
            <a:pPr lvl="1"/>
            <a:r>
              <a:rPr lang="fr-FR" dirty="0" smtClean="0"/>
              <a:t>Développé par Google </a:t>
            </a:r>
            <a:r>
              <a:rPr lang="fr-FR" dirty="0" err="1" smtClean="0"/>
              <a:t>DeepMind</a:t>
            </a:r>
            <a:endParaRPr lang="fr-FR" dirty="0" smtClean="0"/>
          </a:p>
          <a:p>
            <a:pPr lvl="1"/>
            <a:r>
              <a:rPr lang="fr-FR" dirty="0" smtClean="0"/>
              <a:t>Bas un pro en 2015</a:t>
            </a:r>
          </a:p>
          <a:p>
            <a:pPr lvl="1"/>
            <a:r>
              <a:rPr lang="fr-FR" dirty="0" smtClean="0"/>
              <a:t>Ingère une énorme base de données de parties de Go</a:t>
            </a:r>
          </a:p>
          <a:p>
            <a:pPr lvl="1"/>
            <a:r>
              <a:rPr lang="fr-FR" dirty="0" smtClean="0"/>
              <a:t>Parcours de graphe</a:t>
            </a:r>
          </a:p>
          <a:p>
            <a:pPr lvl="1"/>
            <a:r>
              <a:rPr lang="fr-FR" dirty="0" smtClean="0"/>
              <a:t>Deux réseaux de neurone</a:t>
            </a:r>
          </a:p>
          <a:p>
            <a:pPr lvl="2"/>
            <a:r>
              <a:rPr lang="fr-FR" dirty="0" smtClean="0"/>
              <a:t>Un pour les valeurs, un autre pour les objectifs</a:t>
            </a:r>
          </a:p>
          <a:p>
            <a:pPr lvl="1"/>
            <a:r>
              <a:rPr lang="fr-FR" dirty="0" smtClean="0"/>
              <a:t>Joue contre lui même</a:t>
            </a:r>
          </a:p>
          <a:p>
            <a:pPr lvl="1"/>
            <a:r>
              <a:rPr lang="fr-FR" dirty="0" smtClean="0"/>
              <a:t>Bas Lee </a:t>
            </a:r>
            <a:r>
              <a:rPr lang="fr-FR" dirty="0" err="1" smtClean="0"/>
              <a:t>Sedol</a:t>
            </a:r>
            <a:r>
              <a:rPr lang="fr-FR" dirty="0" smtClean="0"/>
              <a:t> le n°1 mondial en 2017</a:t>
            </a:r>
          </a:p>
        </p:txBody>
      </p:sp>
      <p:pic>
        <p:nvPicPr>
          <p:cNvPr id="1026" name="Picture 2" descr="https://cdn-images-1.medium.com/max/2560/1*Uz2UQz3xjLm21dgGd94fNw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836712"/>
            <a:ext cx="2957728" cy="286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00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ZeroPadding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ZeroPadding2d permet d'effectuer une convolution sans abaisser la taille de la matrice</a:t>
            </a:r>
          </a:p>
          <a:p>
            <a:pPr lvl="1"/>
            <a:r>
              <a:rPr lang="fr-FR" dirty="0" smtClean="0"/>
              <a:t>Ajouter des zéros autour de la matrice source</a:t>
            </a:r>
          </a:p>
          <a:p>
            <a:pPr lvl="1"/>
            <a:r>
              <a:rPr lang="fr-FR" dirty="0" smtClean="0"/>
              <a:t>Utilisé dans VGG16</a:t>
            </a:r>
            <a:endParaRPr lang="fr-FR" dirty="0"/>
          </a:p>
        </p:txBody>
      </p:sp>
      <p:pic>
        <p:nvPicPr>
          <p:cNvPr id="4" name="Picture 2" descr="https://cdn-images-1.medium.com/max/800/1*LdB1mhrN6hT-EznkkFE8C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82106"/>
            <a:ext cx="4464496" cy="253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169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Cropping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Cropping2d permet de </a:t>
            </a:r>
            <a:r>
              <a:rPr lang="fr-FR" dirty="0" err="1" smtClean="0"/>
              <a:t>cropper</a:t>
            </a:r>
            <a:r>
              <a:rPr lang="fr-FR" dirty="0" smtClean="0"/>
              <a:t> (recadrer une matrice)</a:t>
            </a:r>
          </a:p>
          <a:p>
            <a:pPr lvl="1"/>
            <a:r>
              <a:rPr lang="fr-FR" dirty="0" smtClean="0"/>
              <a:t>Diminue la taille de la matrice</a:t>
            </a:r>
          </a:p>
          <a:p>
            <a:pPr lvl="1"/>
            <a:r>
              <a:rPr lang="fr-FR" dirty="0" smtClean="0"/>
              <a:t>Inverse de </a:t>
            </a:r>
            <a:r>
              <a:rPr lang="fr-FR" dirty="0" err="1" smtClean="0"/>
              <a:t>ZeroPadding</a:t>
            </a:r>
            <a:endParaRPr lang="fr-FR" dirty="0" smtClean="0"/>
          </a:p>
          <a:p>
            <a:pPr lvl="1"/>
            <a:r>
              <a:rPr lang="fr-FR" dirty="0"/>
              <a:t>keras.layers.Cropping2D(</a:t>
            </a:r>
            <a:r>
              <a:rPr lang="fr-FR" dirty="0" err="1"/>
              <a:t>cropping</a:t>
            </a:r>
            <a:r>
              <a:rPr lang="fr-FR" dirty="0"/>
              <a:t>=((0, 0), (0, 0)), </a:t>
            </a:r>
            <a:r>
              <a:rPr lang="fr-FR" dirty="0" err="1"/>
              <a:t>data_format</a:t>
            </a:r>
            <a:r>
              <a:rPr lang="fr-FR" dirty="0"/>
              <a:t>=None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Les 2 </a:t>
            </a:r>
            <a:r>
              <a:rPr lang="fr-FR" dirty="0" err="1" smtClean="0"/>
              <a:t>tuples</a:t>
            </a:r>
            <a:r>
              <a:rPr lang="fr-FR" dirty="0"/>
              <a:t> sont ((</a:t>
            </a:r>
            <a:r>
              <a:rPr lang="fr-FR" dirty="0" err="1"/>
              <a:t>top_crop</a:t>
            </a:r>
            <a:r>
              <a:rPr lang="fr-FR" dirty="0"/>
              <a:t>, </a:t>
            </a:r>
            <a:r>
              <a:rPr lang="fr-FR" dirty="0" err="1"/>
              <a:t>bottom_crop</a:t>
            </a:r>
            <a:r>
              <a:rPr lang="fr-FR" dirty="0"/>
              <a:t>), (</a:t>
            </a:r>
            <a:r>
              <a:rPr lang="fr-FR" dirty="0" err="1"/>
              <a:t>left_crop</a:t>
            </a:r>
            <a:r>
              <a:rPr lang="fr-FR" dirty="0"/>
              <a:t>, </a:t>
            </a:r>
            <a:r>
              <a:rPr lang="fr-FR" dirty="0" err="1"/>
              <a:t>right_crop</a:t>
            </a:r>
            <a:r>
              <a:rPr lang="fr-FR" dirty="0" smtClean="0"/>
              <a:t>))</a:t>
            </a:r>
          </a:p>
          <a:p>
            <a:r>
              <a:rPr lang="fr-FR" dirty="0" smtClean="0"/>
              <a:t>Un </a:t>
            </a:r>
            <a:r>
              <a:rPr lang="fr-FR" dirty="0" err="1" smtClean="0"/>
              <a:t>cropping</a:t>
            </a:r>
            <a:r>
              <a:rPr lang="fr-FR" dirty="0" smtClean="0"/>
              <a:t> automatique nécessite un réseau neuronal à part entière</a:t>
            </a:r>
          </a:p>
          <a:p>
            <a:pPr lvl="1"/>
            <a:r>
              <a:rPr lang="fr-FR" dirty="0" smtClean="0"/>
              <a:t>Voir SVHN </a:t>
            </a:r>
            <a:r>
              <a:rPr lang="fr-FR" dirty="0" err="1" smtClean="0"/>
              <a:t>autocrop</a:t>
            </a:r>
            <a:r>
              <a:rPr lang="fr-FR" dirty="0" smtClean="0"/>
              <a:t>                             =&gt;</a:t>
            </a:r>
            <a:endParaRPr lang="fr-FR" dirty="0"/>
          </a:p>
        </p:txBody>
      </p:sp>
      <p:pic>
        <p:nvPicPr>
          <p:cNvPr id="6146" name="Picture 2" descr="http://ufldl.stanford.edu/housenumbers/examples_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89" y="5301208"/>
            <a:ext cx="1512168" cy="10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ufldl.stanford.edu/housenumbers/32x32e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287521"/>
            <a:ext cx="2339752" cy="23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675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 pré-entrainés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Keras</a:t>
            </a:r>
            <a:r>
              <a:rPr lang="fr-FR" dirty="0" smtClean="0"/>
              <a:t> fournit des modèles pré-entrainés</a:t>
            </a:r>
          </a:p>
          <a:p>
            <a:pPr lvl="1"/>
            <a:r>
              <a:rPr lang="fr-FR" dirty="0" err="1"/>
              <a:t>Xception</a:t>
            </a:r>
            <a:endParaRPr lang="fr-FR" dirty="0"/>
          </a:p>
          <a:p>
            <a:pPr lvl="1"/>
            <a:r>
              <a:rPr lang="fr-FR" dirty="0"/>
              <a:t>VGG16</a:t>
            </a:r>
          </a:p>
          <a:p>
            <a:pPr lvl="1"/>
            <a:r>
              <a:rPr lang="fr-FR" dirty="0"/>
              <a:t>VGG19</a:t>
            </a:r>
          </a:p>
          <a:p>
            <a:pPr lvl="1"/>
            <a:r>
              <a:rPr lang="fr-FR" dirty="0"/>
              <a:t>ResNet50</a:t>
            </a:r>
          </a:p>
          <a:p>
            <a:pPr lvl="1"/>
            <a:r>
              <a:rPr lang="fr-FR" dirty="0"/>
              <a:t>InceptionV3</a:t>
            </a:r>
          </a:p>
          <a:p>
            <a:pPr lvl="1"/>
            <a:r>
              <a:rPr lang="fr-FR" dirty="0"/>
              <a:t>InceptionResNetV2</a:t>
            </a:r>
          </a:p>
          <a:p>
            <a:pPr lvl="1"/>
            <a:r>
              <a:rPr lang="fr-FR" dirty="0" err="1"/>
              <a:t>MobileNet</a:t>
            </a:r>
            <a:endParaRPr lang="fr-FR" dirty="0"/>
          </a:p>
          <a:p>
            <a:pPr lvl="1"/>
            <a:r>
              <a:rPr lang="fr-FR" dirty="0" err="1"/>
              <a:t>DenseNet</a:t>
            </a:r>
            <a:endParaRPr lang="fr-FR" dirty="0"/>
          </a:p>
          <a:p>
            <a:pPr lvl="1"/>
            <a:r>
              <a:rPr lang="fr-FR" dirty="0" err="1"/>
              <a:t>NASNet</a:t>
            </a:r>
            <a:endParaRPr lang="fr-FR" dirty="0"/>
          </a:p>
          <a:p>
            <a:pPr lvl="1"/>
            <a:r>
              <a:rPr lang="fr-FR" dirty="0"/>
              <a:t>MobileNetV2</a:t>
            </a:r>
          </a:p>
        </p:txBody>
      </p:sp>
    </p:spTree>
    <p:extLst>
      <p:ext uri="{BB962C8B-B14F-4D97-AF65-F5344CB8AC3E}">
        <p14:creationId xmlns:p14="http://schemas.microsoft.com/office/powerpoint/2010/main" val="2581617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Liste des modèles </a:t>
            </a:r>
            <a:r>
              <a:rPr lang="fr-FR" dirty="0" err="1" smtClean="0"/>
              <a:t>Keras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28038"/>
            <a:ext cx="6552728" cy="48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56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Augmenter le jeux de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Plus un réseau est profond plus il lui faut des données</a:t>
            </a:r>
          </a:p>
          <a:p>
            <a:pPr lvl="1"/>
            <a:r>
              <a:rPr lang="fr-FR" dirty="0" smtClean="0"/>
              <a:t>Il suffit d'augmenter artificiellement le jeu de données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Keras</a:t>
            </a:r>
            <a:r>
              <a:rPr lang="fr-FR" dirty="0" smtClean="0"/>
              <a:t> possède la classe </a:t>
            </a:r>
            <a:r>
              <a:rPr lang="fr-FR" dirty="0" err="1" smtClean="0"/>
              <a:t>ImageDataGenerator</a:t>
            </a:r>
            <a:r>
              <a:rPr lang="fr-FR" dirty="0" smtClean="0"/>
              <a:t> pour effectuer </a:t>
            </a:r>
            <a:r>
              <a:rPr lang="fr-FR" dirty="0" err="1" smtClean="0"/>
              <a:t>celà</a:t>
            </a:r>
            <a:endParaRPr lang="fr-FR" dirty="0"/>
          </a:p>
        </p:txBody>
      </p:sp>
      <p:pic>
        <p:nvPicPr>
          <p:cNvPr id="3074" name="Picture 2" descr="https://s3-ap-south-1.amazonaws.com/av-blog-media/wp-content/uploads/2018/04/Screen-Shot-2018-04-04-at-12.14.45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599122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570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Early</a:t>
            </a:r>
            <a:r>
              <a:rPr lang="fr-FR" dirty="0" smtClean="0"/>
              <a:t> </a:t>
            </a:r>
            <a:r>
              <a:rPr lang="fr-FR" dirty="0" err="1" smtClean="0"/>
              <a:t>Stopping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stopper les </a:t>
            </a:r>
            <a:r>
              <a:rPr lang="fr-FR" dirty="0" err="1" smtClean="0"/>
              <a:t>epochs</a:t>
            </a:r>
            <a:r>
              <a:rPr lang="fr-FR" dirty="0" smtClean="0"/>
              <a:t> s'il n'y a aucune progression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1511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Keras</a:t>
            </a:r>
            <a:r>
              <a:rPr lang="fr-FR" dirty="0" smtClean="0"/>
              <a:t> Custom Layer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est possible de créer soit même un Layer sur mesure</a:t>
            </a:r>
          </a:p>
          <a:p>
            <a:pPr lvl="1"/>
            <a:r>
              <a:rPr lang="fr-FR" dirty="0" smtClean="0"/>
              <a:t>Il faut créer une classe dérivant de Layer</a:t>
            </a:r>
          </a:p>
          <a:p>
            <a:pPr lvl="1"/>
            <a:r>
              <a:rPr lang="fr-FR" dirty="0" smtClean="0"/>
              <a:t>Il faut implémenter les méthodes abstraites comme call et </a:t>
            </a:r>
            <a:r>
              <a:rPr lang="fr-FR" dirty="0" err="1" smtClean="0"/>
              <a:t>compute_output_shape</a:t>
            </a:r>
            <a:endParaRPr lang="fr-FR" dirty="0" smtClean="0"/>
          </a:p>
          <a:p>
            <a:pPr lvl="1"/>
            <a:r>
              <a:rPr lang="fr-FR" dirty="0" smtClean="0"/>
              <a:t>Voir exemple </a:t>
            </a:r>
            <a:r>
              <a:rPr lang="fr-FR" dirty="0" err="1" smtClean="0"/>
              <a:t>Antirectifier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37702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3" y="1412776"/>
            <a:ext cx="6192688" cy="5040560"/>
          </a:xfrm>
        </p:spPr>
        <p:txBody>
          <a:bodyPr/>
          <a:lstStyle/>
          <a:p>
            <a:r>
              <a:rPr lang="fr-FR" dirty="0" err="1" smtClean="0"/>
              <a:t>Residual</a:t>
            </a:r>
            <a:r>
              <a:rPr lang="fr-FR" dirty="0" smtClean="0"/>
              <a:t> Neural Network (RNN) est une amélioration du MLP</a:t>
            </a:r>
          </a:p>
          <a:p>
            <a:r>
              <a:rPr lang="fr-FR" dirty="0" smtClean="0"/>
              <a:t>Un layer peut être connecté au layer n-x avec x &gt; 0</a:t>
            </a:r>
          </a:p>
          <a:p>
            <a:r>
              <a:rPr lang="fr-FR" dirty="0" smtClean="0"/>
              <a:t>Il s'agit d'un custom layer</a:t>
            </a:r>
          </a:p>
          <a:p>
            <a:r>
              <a:rPr lang="fr-FR" dirty="0" err="1" smtClean="0"/>
              <a:t>Keras</a:t>
            </a:r>
            <a:r>
              <a:rPr lang="fr-FR" dirty="0" smtClean="0"/>
              <a:t> fournit également ResNet50</a:t>
            </a:r>
          </a:p>
          <a:p>
            <a:endParaRPr lang="fr-FR" dirty="0"/>
          </a:p>
        </p:txBody>
      </p:sp>
      <p:pic>
        <p:nvPicPr>
          <p:cNvPr id="2050" name="Picture 2" descr="https://upload.wikimedia.org/wikipedia/commons/thumb/5/5f/ResNets.svg/220px-ResNet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700808"/>
            <a:ext cx="2095500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7420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Recurent</a:t>
            </a:r>
            <a:r>
              <a:rPr lang="fr-FR" dirty="0" smtClean="0"/>
              <a:t> Neural Network</a:t>
            </a:r>
          </a:p>
          <a:p>
            <a:pPr lvl="1"/>
            <a:r>
              <a:rPr lang="fr-FR" dirty="0" smtClean="0"/>
              <a:t>Il s'agit d'une sorte de </a:t>
            </a:r>
            <a:r>
              <a:rPr lang="fr-FR" dirty="0" err="1" smtClean="0"/>
              <a:t>ResNet</a:t>
            </a:r>
            <a:r>
              <a:rPr lang="fr-FR" dirty="0" smtClean="0"/>
              <a:t> où un neurone va bouclé sur lui-même</a:t>
            </a:r>
          </a:p>
          <a:p>
            <a:pPr lvl="1"/>
            <a:r>
              <a:rPr lang="fr-FR" dirty="0" smtClean="0"/>
              <a:t>En déroulant un RNN sur 4 itérations on obtient</a:t>
            </a:r>
          </a:p>
          <a:p>
            <a:pPr lvl="1"/>
            <a:endParaRPr lang="fr-FR" dirty="0"/>
          </a:p>
        </p:txBody>
      </p:sp>
      <p:pic>
        <p:nvPicPr>
          <p:cNvPr id="1028" name="Picture 4" descr="An unrolled recurrent neural network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17032"/>
            <a:ext cx="6568831" cy="17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539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LSTM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Long Short </a:t>
            </a:r>
            <a:r>
              <a:rPr lang="fr-FR" dirty="0" err="1" smtClean="0"/>
              <a:t>Term</a:t>
            </a:r>
            <a:r>
              <a:rPr lang="fr-FR" dirty="0" smtClean="0"/>
              <a:t> Memory Network</a:t>
            </a:r>
          </a:p>
          <a:p>
            <a:pPr lvl="1"/>
            <a:r>
              <a:rPr lang="fr-FR" dirty="0" smtClean="0"/>
              <a:t>Le problèmes des RNN est la données qui reste longtemps dans le neurone (Long </a:t>
            </a:r>
            <a:r>
              <a:rPr lang="fr-FR" dirty="0" err="1" smtClean="0"/>
              <a:t>Term</a:t>
            </a:r>
            <a:r>
              <a:rPr lang="fr-FR" dirty="0" smtClean="0"/>
              <a:t> Memory)</a:t>
            </a:r>
          </a:p>
          <a:p>
            <a:pPr lvl="1"/>
            <a:r>
              <a:rPr lang="fr-FR" dirty="0" smtClean="0"/>
              <a:t>C’est-à-dire un grand nombre d'itération</a:t>
            </a:r>
          </a:p>
          <a:p>
            <a:r>
              <a:rPr lang="fr-FR" dirty="0" smtClean="0"/>
              <a:t>LSTM change le mécanisme d'activation d'un neurone afin d'éviter un nombre d'itération trop élevé</a:t>
            </a:r>
          </a:p>
          <a:p>
            <a:r>
              <a:rPr lang="fr-FR" dirty="0" smtClean="0"/>
              <a:t>RNN ou MLP classique :</a:t>
            </a:r>
          </a:p>
          <a:p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2050" name="Picture 2" descr="https://colah.github.io/posts/2015-08-Understanding-LSTMs/img/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276" y="5013176"/>
            <a:ext cx="3432642" cy="128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934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AlphaGo</a:t>
            </a:r>
            <a:r>
              <a:rPr lang="fr-FR" dirty="0" smtClean="0"/>
              <a:t> </a:t>
            </a:r>
            <a:r>
              <a:rPr lang="fr-FR" dirty="0" err="1" smtClean="0"/>
              <a:t>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AlphaGo</a:t>
            </a:r>
            <a:r>
              <a:rPr lang="fr-FR" dirty="0" smtClean="0"/>
              <a:t> </a:t>
            </a:r>
            <a:r>
              <a:rPr lang="fr-FR" dirty="0" err="1" smtClean="0"/>
              <a:t>Zero</a:t>
            </a:r>
            <a:endParaRPr lang="fr-FR" dirty="0" smtClean="0"/>
          </a:p>
          <a:p>
            <a:pPr lvl="1"/>
            <a:r>
              <a:rPr lang="fr-FR" dirty="0"/>
              <a:t>Article publié sur </a:t>
            </a:r>
            <a:r>
              <a:rPr lang="fr-FR" dirty="0" smtClean="0"/>
              <a:t>Arxiv.org en 2017</a:t>
            </a:r>
          </a:p>
          <a:p>
            <a:pPr lvl="1"/>
            <a:r>
              <a:rPr lang="fr-FR" dirty="0" smtClean="0"/>
              <a:t>Simplifie </a:t>
            </a:r>
            <a:r>
              <a:rPr lang="fr-FR" dirty="0" err="1" smtClean="0"/>
              <a:t>AlphaGo</a:t>
            </a:r>
            <a:endParaRPr lang="fr-FR" dirty="0" smtClean="0"/>
          </a:p>
          <a:p>
            <a:pPr lvl="1"/>
            <a:r>
              <a:rPr lang="fr-FR" dirty="0" smtClean="0"/>
              <a:t>Un seul réseau</a:t>
            </a:r>
          </a:p>
          <a:p>
            <a:pPr lvl="1"/>
            <a:r>
              <a:rPr lang="fr-FR" dirty="0" smtClean="0"/>
              <a:t>Aucune base de données</a:t>
            </a:r>
          </a:p>
          <a:p>
            <a:pPr lvl="1"/>
            <a:r>
              <a:rPr lang="fr-FR" dirty="0" smtClean="0"/>
              <a:t>Joue contre lui-même</a:t>
            </a:r>
          </a:p>
          <a:p>
            <a:pPr lvl="1"/>
            <a:r>
              <a:rPr lang="fr-FR" dirty="0" smtClean="0"/>
              <a:t>Les règles du jeu de Go sont codées en "dur"</a:t>
            </a:r>
          </a:p>
          <a:p>
            <a:pPr lvl="1"/>
            <a:r>
              <a:rPr lang="fr-FR" dirty="0" smtClean="0"/>
              <a:t>Bat </a:t>
            </a:r>
            <a:r>
              <a:rPr lang="fr-FR" dirty="0"/>
              <a:t>un humain en 24h</a:t>
            </a:r>
          </a:p>
          <a:p>
            <a:pPr lvl="1"/>
            <a:r>
              <a:rPr lang="fr-FR" dirty="0" smtClean="0"/>
              <a:t>Bat </a:t>
            </a:r>
            <a:r>
              <a:rPr lang="fr-FR" dirty="0"/>
              <a:t>un champion du monde en 3 </a:t>
            </a:r>
            <a:r>
              <a:rPr lang="fr-FR" dirty="0" smtClean="0"/>
              <a:t>jours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298404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LSTM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Layer LSTM contient 4 </a:t>
            </a:r>
            <a:r>
              <a:rPr lang="fr-FR" dirty="0" err="1" smtClean="0"/>
              <a:t>layers</a:t>
            </a:r>
            <a:r>
              <a:rPr lang="fr-FR" dirty="0" smtClean="0"/>
              <a:t> custom</a:t>
            </a:r>
          </a:p>
          <a:p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2052" name="Picture 4" descr="A LSTM neural network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01510"/>
            <a:ext cx="6525006" cy="245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colah.github.io/posts/2015-08-Understanding-LSTMs/img/LSTM2-no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95" y="4909703"/>
            <a:ext cx="5436096" cy="101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098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LSTM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De nombreuses variantes existent</a:t>
            </a:r>
            <a:endParaRPr lang="fr-FR" dirty="0"/>
          </a:p>
        </p:txBody>
      </p:sp>
      <p:pic>
        <p:nvPicPr>
          <p:cNvPr id="4098" name="Picture 2" descr="A gated recurrent unit neural network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56" y="2492896"/>
            <a:ext cx="839276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2882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RNN</a:t>
            </a:r>
          </a:p>
          <a:p>
            <a:pPr lvl="1"/>
            <a:r>
              <a:rPr lang="fr-FR" dirty="0" err="1" smtClean="0"/>
              <a:t>Recurent</a:t>
            </a:r>
            <a:r>
              <a:rPr lang="fr-FR" dirty="0" smtClean="0"/>
              <a:t> Neural Network</a:t>
            </a:r>
          </a:p>
          <a:p>
            <a:pPr lvl="1"/>
            <a:r>
              <a:rPr lang="fr-FR" dirty="0" smtClean="0"/>
              <a:t>Réseau sous forme de graphe et non d'arbre</a:t>
            </a:r>
          </a:p>
          <a:p>
            <a:r>
              <a:rPr lang="fr-FR" dirty="0" err="1" smtClean="0"/>
              <a:t>Convulational</a:t>
            </a:r>
            <a:r>
              <a:rPr lang="fr-FR" dirty="0" smtClean="0"/>
              <a:t> </a:t>
            </a:r>
            <a:r>
              <a:rPr lang="fr-FR" dirty="0" err="1" smtClean="0"/>
              <a:t>Recurent</a:t>
            </a:r>
            <a:r>
              <a:rPr lang="fr-FR" dirty="0" smtClean="0"/>
              <a:t> Neural Network</a:t>
            </a:r>
          </a:p>
          <a:p>
            <a:pPr lvl="1"/>
            <a:r>
              <a:rPr lang="fr-FR" dirty="0" smtClean="0"/>
              <a:t>CNN + RNN = CRNN</a:t>
            </a:r>
          </a:p>
          <a:p>
            <a:r>
              <a:rPr lang="fr-FR" dirty="0" smtClean="0"/>
              <a:t>Réseaux </a:t>
            </a:r>
            <a:r>
              <a:rPr lang="fr-FR" dirty="0" err="1" smtClean="0"/>
              <a:t>circonvolutif</a:t>
            </a:r>
            <a:endParaRPr lang="fr-FR" dirty="0" smtClean="0"/>
          </a:p>
          <a:p>
            <a:pPr lvl="1"/>
            <a:r>
              <a:rPr lang="fr-FR" dirty="0" smtClean="0"/>
              <a:t>Le triplet </a:t>
            </a:r>
            <a:r>
              <a:rPr lang="fr-FR" dirty="0" err="1" smtClean="0"/>
              <a:t>Conv</a:t>
            </a:r>
            <a:r>
              <a:rPr lang="fr-FR" dirty="0" smtClean="0"/>
              <a:t> - </a:t>
            </a:r>
            <a:r>
              <a:rPr lang="fr-FR" dirty="0" err="1" smtClean="0"/>
              <a:t>Regularization</a:t>
            </a:r>
            <a:r>
              <a:rPr lang="fr-FR" dirty="0" smtClean="0"/>
              <a:t> - Pool est répété en boucle + CRNN</a:t>
            </a:r>
          </a:p>
          <a:p>
            <a:r>
              <a:rPr lang="fr-FR" dirty="0" smtClean="0"/>
              <a:t>GRU</a:t>
            </a:r>
          </a:p>
          <a:p>
            <a:pPr lvl="1"/>
            <a:r>
              <a:rPr lang="fr-FR" dirty="0" err="1" smtClean="0"/>
              <a:t>Gated</a:t>
            </a:r>
            <a:r>
              <a:rPr lang="fr-FR" dirty="0" smtClean="0"/>
              <a:t> </a:t>
            </a:r>
            <a:r>
              <a:rPr lang="fr-FR" dirty="0" err="1"/>
              <a:t>Recurrent</a:t>
            </a:r>
            <a:r>
              <a:rPr lang="fr-FR" dirty="0"/>
              <a:t> </a:t>
            </a:r>
            <a:r>
              <a:rPr lang="fr-FR" dirty="0" smtClean="0"/>
              <a:t>Unit </a:t>
            </a:r>
            <a:endParaRPr lang="fr-FR" dirty="0"/>
          </a:p>
          <a:p>
            <a:pPr lvl="1"/>
            <a:r>
              <a:rPr lang="fr-FR" dirty="0"/>
              <a:t>Il s'agit d'un RNN </a:t>
            </a:r>
            <a:r>
              <a:rPr lang="fr-FR" dirty="0" smtClean="0"/>
              <a:t>avec une porte de sortie</a:t>
            </a: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1026" name="Picture 2" descr="https://upload.wikimedia.org/wikipedia/commons/8/8f/Elman_s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418" y="1700808"/>
            <a:ext cx="1896145" cy="209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5368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74" name="Picture 2" descr="https://cdn.technologyreview.com/i/images/Face%20detection.png?sw=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9"/>
            <a:ext cx="9252520" cy="518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Ã©sultat de recherche d'images pour &quot;deep learning face recogniti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99" y="5073942"/>
            <a:ext cx="5280521" cy="176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944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Nochi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Implémentation amateur de </a:t>
            </a:r>
            <a:r>
              <a:rPr lang="fr-FR" dirty="0" err="1" smtClean="0"/>
              <a:t>AlphaZero</a:t>
            </a:r>
            <a:endParaRPr lang="fr-FR" dirty="0" smtClean="0"/>
          </a:p>
          <a:p>
            <a:pPr lvl="1"/>
            <a:r>
              <a:rPr lang="fr-FR" dirty="0" smtClean="0"/>
              <a:t>CNN + </a:t>
            </a:r>
            <a:r>
              <a:rPr lang="fr-FR" dirty="0" err="1" smtClean="0"/>
              <a:t>ResNet</a:t>
            </a:r>
            <a:endParaRPr lang="fr-FR" dirty="0" smtClean="0"/>
          </a:p>
          <a:p>
            <a:pPr lvl="1"/>
            <a:r>
              <a:rPr lang="fr-FR" dirty="0" smtClean="0"/>
              <a:t>13 </a:t>
            </a:r>
            <a:r>
              <a:rPr lang="fr-FR" dirty="0" err="1" smtClean="0"/>
              <a:t>Layers</a:t>
            </a:r>
            <a:endParaRPr lang="fr-FR" dirty="0"/>
          </a:p>
          <a:p>
            <a:pPr lvl="1"/>
            <a:r>
              <a:rPr lang="fr-FR" dirty="0" smtClean="0"/>
              <a:t>5000 neurones pour </a:t>
            </a:r>
            <a:r>
              <a:rPr lang="fr-FR" dirty="0"/>
              <a:t>une table en 19x19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12977"/>
            <a:ext cx="6408712" cy="36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77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TimeDistributed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retrouver les n derniers résultats d'un réseau RNN</a:t>
            </a:r>
          </a:p>
          <a:p>
            <a:pPr lvl="1"/>
            <a:r>
              <a:rPr lang="fr-FR" dirty="0" smtClean="0"/>
              <a:t>Le précédent Layer doit </a:t>
            </a:r>
            <a:r>
              <a:rPr lang="fr-FR" dirty="0"/>
              <a:t>avoir </a:t>
            </a:r>
            <a:r>
              <a:rPr lang="fr-FR" dirty="0" err="1" smtClean="0"/>
              <a:t>return_sequences</a:t>
            </a:r>
            <a:r>
              <a:rPr lang="fr-FR" dirty="0" smtClean="0"/>
              <a:t>=</a:t>
            </a:r>
            <a:r>
              <a:rPr lang="fr-FR" dirty="0" err="1" smtClean="0"/>
              <a:t>True</a:t>
            </a:r>
            <a:endParaRPr lang="fr-FR" dirty="0" smtClean="0"/>
          </a:p>
          <a:p>
            <a:pPr lvl="1"/>
            <a:r>
              <a:rPr lang="fr-FR" dirty="0" smtClean="0"/>
              <a:t>Concatène les n derniers résultats afin d'obtenir le </a:t>
            </a:r>
            <a:r>
              <a:rPr lang="fr-FR" dirty="0" err="1" smtClean="0"/>
              <a:t>shape</a:t>
            </a:r>
            <a:r>
              <a:rPr lang="fr-FR" dirty="0" smtClean="0"/>
              <a:t> adéquate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3727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Réseaux </a:t>
            </a:r>
            <a:r>
              <a:rPr lang="fr-FR" dirty="0" err="1" smtClean="0"/>
              <a:t>déconvolutifs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construire de l'information</a:t>
            </a:r>
          </a:p>
          <a:p>
            <a:r>
              <a:rPr lang="fr-FR" dirty="0" smtClean="0"/>
              <a:t>U-net est le plus connu</a:t>
            </a:r>
          </a:p>
          <a:p>
            <a:endParaRPr lang="fr-FR" dirty="0"/>
          </a:p>
        </p:txBody>
      </p:sp>
      <p:pic>
        <p:nvPicPr>
          <p:cNvPr id="5122" name="Picture 2" descr="https://miro.medium.com/max/800/1*OkUrpDD6I0FpugA_bbYBJ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92896"/>
            <a:ext cx="5832648" cy="499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438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AlphaZero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AlphaZero</a:t>
            </a:r>
            <a:endParaRPr lang="fr-FR" dirty="0" smtClean="0"/>
          </a:p>
          <a:p>
            <a:pPr lvl="1"/>
            <a:r>
              <a:rPr lang="fr-FR" dirty="0" smtClean="0"/>
              <a:t>Version généraliste de </a:t>
            </a:r>
            <a:r>
              <a:rPr lang="fr-FR" dirty="0" err="1" smtClean="0"/>
              <a:t>AlphaGo</a:t>
            </a:r>
            <a:endParaRPr lang="fr-FR" dirty="0" smtClean="0"/>
          </a:p>
          <a:p>
            <a:pPr lvl="1"/>
            <a:r>
              <a:rPr lang="fr-FR" dirty="0" smtClean="0"/>
              <a:t>Echec, Go, </a:t>
            </a:r>
            <a:r>
              <a:rPr lang="fr-FR" dirty="0" err="1" smtClean="0"/>
              <a:t>Shogi</a:t>
            </a:r>
            <a:r>
              <a:rPr lang="fr-FR" dirty="0" smtClean="0"/>
              <a:t>, …</a:t>
            </a:r>
            <a:endParaRPr lang="fr-FR" dirty="0"/>
          </a:p>
          <a:p>
            <a:r>
              <a:rPr lang="fr-FR" dirty="0" smtClean="0"/>
              <a:t>Part de Zéro</a:t>
            </a:r>
          </a:p>
          <a:p>
            <a:pPr lvl="1"/>
            <a:r>
              <a:rPr lang="fr-FR" dirty="0" smtClean="0"/>
              <a:t>Est bien meilleurs qu'un apprentissage supervisé</a:t>
            </a:r>
          </a:p>
          <a:p>
            <a:pPr lvl="1"/>
            <a:r>
              <a:rPr lang="fr-FR" dirty="0" smtClean="0"/>
              <a:t>N'est as limité par l'intelligence humaine</a:t>
            </a:r>
          </a:p>
          <a:p>
            <a:pPr lvl="1"/>
            <a:r>
              <a:rPr lang="fr-FR" dirty="0" smtClean="0"/>
              <a:t>Bat un champion du monde en 4h</a:t>
            </a:r>
          </a:p>
          <a:p>
            <a:pPr lvl="1"/>
            <a:r>
              <a:rPr lang="fr-FR" dirty="0" smtClean="0"/>
              <a:t>Bat </a:t>
            </a:r>
            <a:r>
              <a:rPr lang="fr-FR" dirty="0" err="1" smtClean="0"/>
              <a:t>AlphaGo</a:t>
            </a:r>
            <a:r>
              <a:rPr lang="fr-FR" dirty="0" smtClean="0"/>
              <a:t> en 8h</a:t>
            </a:r>
          </a:p>
          <a:p>
            <a:pPr lvl="1"/>
            <a:r>
              <a:rPr lang="fr-FR" dirty="0" smtClean="0"/>
              <a:t>1700 </a:t>
            </a:r>
            <a:r>
              <a:rPr lang="fr-FR" dirty="0" err="1" smtClean="0"/>
              <a:t>GPU.Year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4653136"/>
            <a:ext cx="584792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71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Alpha </a:t>
            </a:r>
            <a:r>
              <a:rPr lang="fr-FR" dirty="0" err="1" smtClean="0"/>
              <a:t>Zero</a:t>
            </a:r>
            <a:r>
              <a:rPr lang="fr-FR" dirty="0" smtClean="0"/>
              <a:t> n'est pas supervisé</a:t>
            </a:r>
          </a:p>
          <a:p>
            <a:pPr lvl="1"/>
            <a:r>
              <a:rPr lang="fr-FR" dirty="0" smtClean="0"/>
              <a:t>Pour cela il a effectué 21 Million de parties pour battre Alpha Go Lee en 8h (730 parties / s)</a:t>
            </a:r>
          </a:p>
          <a:p>
            <a:pPr lvl="1"/>
            <a:r>
              <a:rPr lang="fr-FR" dirty="0" smtClean="0"/>
              <a:t>44 Million de parties pour battre Stockfish aux échecs (</a:t>
            </a:r>
            <a:r>
              <a:rPr lang="fr-FR" dirty="0" err="1" smtClean="0"/>
              <a:t>Algo</a:t>
            </a:r>
            <a:r>
              <a:rPr lang="fr-FR" dirty="0" smtClean="0"/>
              <a:t> brut de force + heuristique d'arbre) en 4h (3055 parties / s)</a:t>
            </a:r>
          </a:p>
          <a:p>
            <a:r>
              <a:rPr lang="fr-FR" dirty="0" smtClean="0"/>
              <a:t>En apprentissage supervisé le modèle Alpha peut fonctionner</a:t>
            </a:r>
          </a:p>
          <a:p>
            <a:pPr lvl="1"/>
            <a:r>
              <a:rPr lang="fr-FR" dirty="0" smtClean="0"/>
              <a:t>Mais il faut &gt; 10 Millions de data supervisées</a:t>
            </a:r>
          </a:p>
          <a:p>
            <a:r>
              <a:rPr lang="fr-FR" dirty="0"/>
              <a:t>U</a:t>
            </a:r>
            <a:r>
              <a:rPr lang="fr-FR" dirty="0" smtClean="0"/>
              <a:t>n réseau plus petit où pré-entrainer peut suffire sil le nombre de données est insuffisant</a:t>
            </a:r>
          </a:p>
          <a:p>
            <a:pPr lvl="1"/>
            <a:r>
              <a:rPr lang="fr-FR" dirty="0" smtClean="0"/>
              <a:t>Complexe à mettre en </a:t>
            </a:r>
            <a:r>
              <a:rPr lang="fr-FR" dirty="0" err="1" smtClean="0"/>
              <a:t>oeuvre</a:t>
            </a:r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4448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AlphaZero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Aux Echec </a:t>
            </a:r>
            <a:r>
              <a:rPr lang="fr-FR" dirty="0" err="1" smtClean="0"/>
              <a:t>AlphaZero</a:t>
            </a:r>
            <a:r>
              <a:rPr lang="fr-FR" dirty="0" smtClean="0"/>
              <a:t> bat </a:t>
            </a:r>
            <a:r>
              <a:rPr lang="fr-FR" dirty="0" err="1" smtClean="0"/>
              <a:t>StockFish</a:t>
            </a:r>
            <a:endParaRPr lang="fr-FR" dirty="0"/>
          </a:p>
          <a:p>
            <a:pPr lvl="1"/>
            <a:r>
              <a:rPr lang="fr-FR" dirty="0" smtClean="0"/>
              <a:t>qui est une exploration d'arbre + base de données</a:t>
            </a:r>
          </a:p>
          <a:p>
            <a:pPr lvl="1"/>
            <a:r>
              <a:rPr lang="fr-FR" dirty="0" smtClean="0"/>
              <a:t>Un des meilleurs réseau de neurone fait 64 </a:t>
            </a:r>
            <a:r>
              <a:rPr lang="fr-FR" dirty="0" err="1" smtClean="0"/>
              <a:t>Layers</a:t>
            </a:r>
            <a:endParaRPr lang="fr-FR" dirty="0" smtClean="0"/>
          </a:p>
          <a:p>
            <a:pPr lvl="1"/>
            <a:r>
              <a:rPr lang="fr-FR" dirty="0" smtClean="0"/>
              <a:t>Entre 50K et 100K neurones (34Mo)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648" y="3212976"/>
            <a:ext cx="4759251" cy="38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56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ML vs DL</a:t>
            </a:r>
            <a:endParaRPr lang="fr-FR" dirty="0"/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434492"/>
      </p:ext>
    </p:extLst>
  </p:cSld>
  <p:clrMapOvr>
    <a:masterClrMapping/>
  </p:clrMapOvr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17359</TotalTime>
  <Words>1759</Words>
  <Application>Microsoft Office PowerPoint</Application>
  <PresentationFormat>Affichage à l'écran (4:3)</PresentationFormat>
  <Paragraphs>318</Paragraphs>
  <Slides>56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56</vt:i4>
      </vt:variant>
    </vt:vector>
  </HeadingPairs>
  <TitlesOfParts>
    <vt:vector size="60" baseType="lpstr">
      <vt:lpstr>Arial</vt:lpstr>
      <vt:lpstr>Monotype Sorts</vt:lpstr>
      <vt:lpstr>Times New Roman</vt:lpstr>
      <vt:lpstr>cvc</vt:lpstr>
      <vt:lpstr>Présentation PowerPoint</vt:lpstr>
      <vt:lpstr>IA - ML - DL</vt:lpstr>
      <vt:lpstr>Yann Le Cun</vt:lpstr>
      <vt:lpstr>TensorFlow AlphaGo</vt:lpstr>
      <vt:lpstr>AlphaGo Zero</vt:lpstr>
      <vt:lpstr>AlphaZero</vt:lpstr>
      <vt:lpstr>Les DATA</vt:lpstr>
      <vt:lpstr>AlphaZero</vt:lpstr>
      <vt:lpstr>ML vs DL</vt:lpstr>
      <vt:lpstr>Mon premier Deep Network : VGG16</vt:lpstr>
      <vt:lpstr>Keras API</vt:lpstr>
      <vt:lpstr>Sequential</vt:lpstr>
      <vt:lpstr>Fonctionnelle</vt:lpstr>
      <vt:lpstr>Input</vt:lpstr>
      <vt:lpstr>Dense</vt:lpstr>
      <vt:lpstr>Arguments</vt:lpstr>
      <vt:lpstr>Deep Learning</vt:lpstr>
      <vt:lpstr>Hyperparamètres</vt:lpstr>
      <vt:lpstr>Régularisation</vt:lpstr>
      <vt:lpstr>Régularisation L1 et L2</vt:lpstr>
      <vt:lpstr>SGD</vt:lpstr>
      <vt:lpstr>Pooling</vt:lpstr>
      <vt:lpstr>Convolution</vt:lpstr>
      <vt:lpstr>Convolution</vt:lpstr>
      <vt:lpstr>Convolution 2d et Hyperparamètres</vt:lpstr>
      <vt:lpstr>Exemple de convolution</vt:lpstr>
      <vt:lpstr>Filtre par convolution</vt:lpstr>
      <vt:lpstr>Convolution et Pooling</vt:lpstr>
      <vt:lpstr>Réseaux convolutifs</vt:lpstr>
      <vt:lpstr>Conv1d, Conv2d, Conv3d</vt:lpstr>
      <vt:lpstr>CNN</vt:lpstr>
      <vt:lpstr>Relu</vt:lpstr>
      <vt:lpstr>Activation</vt:lpstr>
      <vt:lpstr>Flatten</vt:lpstr>
      <vt:lpstr>Normalisation Keras</vt:lpstr>
      <vt:lpstr>MNIST</vt:lpstr>
      <vt:lpstr>CNN + Relu + Pooling</vt:lpstr>
      <vt:lpstr>Deep Network</vt:lpstr>
      <vt:lpstr>Exemple CNN</vt:lpstr>
      <vt:lpstr>ZeroPadding</vt:lpstr>
      <vt:lpstr>Cropping</vt:lpstr>
      <vt:lpstr>Modèles pré-entrainés</vt:lpstr>
      <vt:lpstr>Liste des modèles Keras</vt:lpstr>
      <vt:lpstr>Augmenter le jeux de données</vt:lpstr>
      <vt:lpstr>Early Stopping</vt:lpstr>
      <vt:lpstr>Keras Custom Layer</vt:lpstr>
      <vt:lpstr>ResNet</vt:lpstr>
      <vt:lpstr>RNN</vt:lpstr>
      <vt:lpstr>LSTM</vt:lpstr>
      <vt:lpstr>LSTM</vt:lpstr>
      <vt:lpstr>LSTM</vt:lpstr>
      <vt:lpstr>CRNN</vt:lpstr>
      <vt:lpstr>Présentation PowerPoint</vt:lpstr>
      <vt:lpstr>Nochi</vt:lpstr>
      <vt:lpstr>TimeDistributed</vt:lpstr>
      <vt:lpstr>Réseaux déconvolutifs</vt:lpstr>
    </vt:vector>
  </TitlesOfParts>
  <Company>jkhjkjkh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Cyril Vincent</cp:lastModifiedBy>
  <cp:revision>532</cp:revision>
  <dcterms:created xsi:type="dcterms:W3CDTF">2000-04-10T19:33:12Z</dcterms:created>
  <dcterms:modified xsi:type="dcterms:W3CDTF">2019-10-02T13:02:56Z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